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6" r:id="rId14"/>
    <p:sldId id="269" r:id="rId15"/>
    <p:sldId id="271" r:id="rId16"/>
    <p:sldId id="270" r:id="rId17"/>
    <p:sldId id="272" r:id="rId18"/>
    <p:sldId id="273" r:id="rId19"/>
    <p:sldId id="274" r:id="rId20"/>
    <p:sldId id="275" r:id="rId21"/>
    <p:sldId id="276" r:id="rId22"/>
    <p:sldId id="277" r:id="rId23"/>
    <p:sldId id="278" r:id="rId24"/>
    <p:sldId id="279" r:id="rId25"/>
    <p:sldId id="280" r:id="rId26"/>
    <p:sldId id="281" r:id="rId27"/>
    <p:sldId id="282"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7073" autoAdjust="0"/>
    <p:restoredTop sz="99703" autoAdjust="0"/>
  </p:normalViewPr>
  <p:slideViewPr>
    <p:cSldViewPr snapToGrid="0" snapToObjects="1">
      <p:cViewPr>
        <p:scale>
          <a:sx n="116" d="100"/>
          <a:sy n="116" d="100"/>
        </p:scale>
        <p:origin x="-1664" y="-8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D824369-9027-AB43-8028-8470732BBE90}" type="datetimeFigureOut">
              <a:rPr lang="en-US" smtClean="0"/>
              <a:t>May/21/15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C728CBB-0874-BA40-91D0-2F2841C218F1}" type="slidenum">
              <a:rPr lang="en-US" smtClean="0"/>
              <a:t>‹#›</a:t>
            </a:fld>
            <a:endParaRPr lang="en-US" dirty="0"/>
          </a:p>
        </p:txBody>
      </p:sp>
    </p:spTree>
    <p:extLst>
      <p:ext uri="{BB962C8B-B14F-4D97-AF65-F5344CB8AC3E}">
        <p14:creationId xmlns:p14="http://schemas.microsoft.com/office/powerpoint/2010/main" val="3037981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D824369-9027-AB43-8028-8470732BBE90}" type="datetimeFigureOut">
              <a:rPr lang="en-US" smtClean="0"/>
              <a:t>May/21/15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C728CBB-0874-BA40-91D0-2F2841C218F1}" type="slidenum">
              <a:rPr lang="en-US" smtClean="0"/>
              <a:t>‹#›</a:t>
            </a:fld>
            <a:endParaRPr lang="en-US" dirty="0"/>
          </a:p>
        </p:txBody>
      </p:sp>
    </p:spTree>
    <p:extLst>
      <p:ext uri="{BB962C8B-B14F-4D97-AF65-F5344CB8AC3E}">
        <p14:creationId xmlns:p14="http://schemas.microsoft.com/office/powerpoint/2010/main" val="231987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D824369-9027-AB43-8028-8470732BBE90}" type="datetimeFigureOut">
              <a:rPr lang="en-US" smtClean="0"/>
              <a:t>May/21/15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C728CBB-0874-BA40-91D0-2F2841C218F1}" type="slidenum">
              <a:rPr lang="en-US" smtClean="0"/>
              <a:t>‹#›</a:t>
            </a:fld>
            <a:endParaRPr lang="en-US" dirty="0"/>
          </a:p>
        </p:txBody>
      </p:sp>
    </p:spTree>
    <p:extLst>
      <p:ext uri="{BB962C8B-B14F-4D97-AF65-F5344CB8AC3E}">
        <p14:creationId xmlns:p14="http://schemas.microsoft.com/office/powerpoint/2010/main" val="39407128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D824369-9027-AB43-8028-8470732BBE90}" type="datetimeFigureOut">
              <a:rPr lang="en-US" smtClean="0"/>
              <a:t>May/21/15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C728CBB-0874-BA40-91D0-2F2841C218F1}" type="slidenum">
              <a:rPr lang="en-US" smtClean="0"/>
              <a:t>‹#›</a:t>
            </a:fld>
            <a:endParaRPr lang="en-US" dirty="0"/>
          </a:p>
        </p:txBody>
      </p:sp>
    </p:spTree>
    <p:extLst>
      <p:ext uri="{BB962C8B-B14F-4D97-AF65-F5344CB8AC3E}">
        <p14:creationId xmlns:p14="http://schemas.microsoft.com/office/powerpoint/2010/main" val="429027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D824369-9027-AB43-8028-8470732BBE90}" type="datetimeFigureOut">
              <a:rPr lang="en-US" smtClean="0"/>
              <a:t>May/21/15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C728CBB-0874-BA40-91D0-2F2841C218F1}" type="slidenum">
              <a:rPr lang="en-US" smtClean="0"/>
              <a:t>‹#›</a:t>
            </a:fld>
            <a:endParaRPr lang="en-US" dirty="0"/>
          </a:p>
        </p:txBody>
      </p:sp>
    </p:spTree>
    <p:extLst>
      <p:ext uri="{BB962C8B-B14F-4D97-AF65-F5344CB8AC3E}">
        <p14:creationId xmlns:p14="http://schemas.microsoft.com/office/powerpoint/2010/main" val="188521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D824369-9027-AB43-8028-8470732BBE90}" type="datetimeFigureOut">
              <a:rPr lang="en-US" smtClean="0"/>
              <a:t>May/21/15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C728CBB-0874-BA40-91D0-2F2841C218F1}" type="slidenum">
              <a:rPr lang="en-US" smtClean="0"/>
              <a:t>‹#›</a:t>
            </a:fld>
            <a:endParaRPr lang="en-US" dirty="0"/>
          </a:p>
        </p:txBody>
      </p:sp>
    </p:spTree>
    <p:extLst>
      <p:ext uri="{BB962C8B-B14F-4D97-AF65-F5344CB8AC3E}">
        <p14:creationId xmlns:p14="http://schemas.microsoft.com/office/powerpoint/2010/main" val="1258794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D824369-9027-AB43-8028-8470732BBE90}" type="datetimeFigureOut">
              <a:rPr lang="en-US" smtClean="0"/>
              <a:t>May/21/15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C728CBB-0874-BA40-91D0-2F2841C218F1}" type="slidenum">
              <a:rPr lang="en-US" smtClean="0"/>
              <a:t>‹#›</a:t>
            </a:fld>
            <a:endParaRPr lang="en-US" dirty="0"/>
          </a:p>
        </p:txBody>
      </p:sp>
    </p:spTree>
    <p:extLst>
      <p:ext uri="{BB962C8B-B14F-4D97-AF65-F5344CB8AC3E}">
        <p14:creationId xmlns:p14="http://schemas.microsoft.com/office/powerpoint/2010/main" val="834646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D824369-9027-AB43-8028-8470732BBE90}" type="datetimeFigureOut">
              <a:rPr lang="en-US" smtClean="0"/>
              <a:t>May/21/15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C728CBB-0874-BA40-91D0-2F2841C218F1}" type="slidenum">
              <a:rPr lang="en-US" smtClean="0"/>
              <a:t>‹#›</a:t>
            </a:fld>
            <a:endParaRPr lang="en-US" dirty="0"/>
          </a:p>
        </p:txBody>
      </p:sp>
    </p:spTree>
    <p:extLst>
      <p:ext uri="{BB962C8B-B14F-4D97-AF65-F5344CB8AC3E}">
        <p14:creationId xmlns:p14="http://schemas.microsoft.com/office/powerpoint/2010/main" val="536654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824369-9027-AB43-8028-8470732BBE90}" type="datetimeFigureOut">
              <a:rPr lang="en-US" smtClean="0"/>
              <a:t>May/21/15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C728CBB-0874-BA40-91D0-2F2841C218F1}" type="slidenum">
              <a:rPr lang="en-US" smtClean="0"/>
              <a:t>‹#›</a:t>
            </a:fld>
            <a:endParaRPr lang="en-US" dirty="0"/>
          </a:p>
        </p:txBody>
      </p:sp>
    </p:spTree>
    <p:extLst>
      <p:ext uri="{BB962C8B-B14F-4D97-AF65-F5344CB8AC3E}">
        <p14:creationId xmlns:p14="http://schemas.microsoft.com/office/powerpoint/2010/main" val="2587262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824369-9027-AB43-8028-8470732BBE90}" type="datetimeFigureOut">
              <a:rPr lang="en-US" smtClean="0"/>
              <a:t>May/21/15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C728CBB-0874-BA40-91D0-2F2841C218F1}" type="slidenum">
              <a:rPr lang="en-US" smtClean="0"/>
              <a:t>‹#›</a:t>
            </a:fld>
            <a:endParaRPr lang="en-US" dirty="0"/>
          </a:p>
        </p:txBody>
      </p:sp>
    </p:spTree>
    <p:extLst>
      <p:ext uri="{BB962C8B-B14F-4D97-AF65-F5344CB8AC3E}">
        <p14:creationId xmlns:p14="http://schemas.microsoft.com/office/powerpoint/2010/main" val="31390829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824369-9027-AB43-8028-8470732BBE90}" type="datetimeFigureOut">
              <a:rPr lang="en-US" smtClean="0"/>
              <a:t>May/21/15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C728CBB-0874-BA40-91D0-2F2841C218F1}" type="slidenum">
              <a:rPr lang="en-US" smtClean="0"/>
              <a:t>‹#›</a:t>
            </a:fld>
            <a:endParaRPr lang="en-US" dirty="0"/>
          </a:p>
        </p:txBody>
      </p:sp>
    </p:spTree>
    <p:extLst>
      <p:ext uri="{BB962C8B-B14F-4D97-AF65-F5344CB8AC3E}">
        <p14:creationId xmlns:p14="http://schemas.microsoft.com/office/powerpoint/2010/main" val="715994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824369-9027-AB43-8028-8470732BBE90}" type="datetimeFigureOut">
              <a:rPr lang="en-US" smtClean="0"/>
              <a:t>May/21/15</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728CBB-0874-BA40-91D0-2F2841C218F1}" type="slidenum">
              <a:rPr lang="en-US" smtClean="0"/>
              <a:t>‹#›</a:t>
            </a:fld>
            <a:endParaRPr lang="en-US" dirty="0"/>
          </a:p>
        </p:txBody>
      </p:sp>
    </p:spTree>
    <p:extLst>
      <p:ext uri="{BB962C8B-B14F-4D97-AF65-F5344CB8AC3E}">
        <p14:creationId xmlns:p14="http://schemas.microsoft.com/office/powerpoint/2010/main" val="28806522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Binary Heap</a:t>
            </a:r>
            <a:endParaRPr lang="en-US" dirty="0"/>
          </a:p>
        </p:txBody>
      </p:sp>
      <p:sp>
        <p:nvSpPr>
          <p:cNvPr id="3" name="Subtitle 2"/>
          <p:cNvSpPr>
            <a:spLocks noGrp="1"/>
          </p:cNvSpPr>
          <p:nvPr>
            <p:ph type="subTitle" idx="1"/>
          </p:nvPr>
        </p:nvSpPr>
        <p:spPr/>
        <p:txBody>
          <a:bodyPr/>
          <a:lstStyle/>
          <a:p>
            <a:r>
              <a:rPr lang="en-US" dirty="0" smtClean="0"/>
              <a:t>Mr. Jenkins favorite data structure because it so elegant</a:t>
            </a:r>
            <a:endParaRPr lang="en-US" dirty="0"/>
          </a:p>
        </p:txBody>
      </p:sp>
    </p:spTree>
    <p:extLst>
      <p:ext uri="{BB962C8B-B14F-4D97-AF65-F5344CB8AC3E}">
        <p14:creationId xmlns:p14="http://schemas.microsoft.com/office/powerpoint/2010/main" val="137316553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2077" y="484479"/>
            <a:ext cx="8337607" cy="830997"/>
          </a:xfrm>
          <a:prstGeom prst="rect">
            <a:avLst/>
          </a:prstGeom>
          <a:noFill/>
        </p:spPr>
        <p:txBody>
          <a:bodyPr wrap="square" rtlCol="0">
            <a:spAutoFit/>
          </a:bodyPr>
          <a:lstStyle/>
          <a:p>
            <a:r>
              <a:rPr lang="en-US" sz="2400" dirty="0" smtClean="0"/>
              <a:t>A "Complete binary tree" means that every level is FULL except the last level, and it will ONLY be missing nodes on the right.</a:t>
            </a:r>
            <a:endParaRPr lang="en-US" sz="2400" dirty="0"/>
          </a:p>
        </p:txBody>
      </p:sp>
      <p:pic>
        <p:nvPicPr>
          <p:cNvPr id="6" name="Picture 5"/>
          <p:cNvPicPr>
            <a:picLocks noChangeAspect="1"/>
          </p:cNvPicPr>
          <p:nvPr/>
        </p:nvPicPr>
        <p:blipFill rotWithShape="1">
          <a:blip r:embed="rId2"/>
          <a:srcRect l="990"/>
          <a:stretch/>
        </p:blipFill>
        <p:spPr>
          <a:xfrm>
            <a:off x="0" y="1963613"/>
            <a:ext cx="8668984" cy="4495328"/>
          </a:xfrm>
          <a:prstGeom prst="rect">
            <a:avLst/>
          </a:prstGeom>
        </p:spPr>
      </p:pic>
      <p:sp>
        <p:nvSpPr>
          <p:cNvPr id="2" name="Oval 1"/>
          <p:cNvSpPr/>
          <p:nvPr/>
        </p:nvSpPr>
        <p:spPr>
          <a:xfrm>
            <a:off x="4931481"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 name="Oval 6"/>
          <p:cNvSpPr/>
          <p:nvPr/>
        </p:nvSpPr>
        <p:spPr>
          <a:xfrm>
            <a:off x="6277167"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Oval 7"/>
          <p:cNvSpPr/>
          <p:nvPr/>
        </p:nvSpPr>
        <p:spPr>
          <a:xfrm>
            <a:off x="7218668"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 name="Oval 8"/>
          <p:cNvSpPr/>
          <p:nvPr/>
        </p:nvSpPr>
        <p:spPr>
          <a:xfrm>
            <a:off x="8412825"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 name="Oval 9"/>
          <p:cNvSpPr/>
          <p:nvPr/>
        </p:nvSpPr>
        <p:spPr>
          <a:xfrm>
            <a:off x="3945329"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314936155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srcRect l="990"/>
          <a:stretch/>
        </p:blipFill>
        <p:spPr>
          <a:xfrm>
            <a:off x="0" y="1963613"/>
            <a:ext cx="8668984" cy="4495328"/>
          </a:xfrm>
          <a:prstGeom prst="rect">
            <a:avLst/>
          </a:prstGeom>
        </p:spPr>
      </p:pic>
      <p:sp>
        <p:nvSpPr>
          <p:cNvPr id="2" name="Oval 1"/>
          <p:cNvSpPr/>
          <p:nvPr/>
        </p:nvSpPr>
        <p:spPr>
          <a:xfrm>
            <a:off x="4931481"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 name="Oval 6"/>
          <p:cNvSpPr/>
          <p:nvPr/>
        </p:nvSpPr>
        <p:spPr>
          <a:xfrm>
            <a:off x="6277167"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Oval 7"/>
          <p:cNvSpPr/>
          <p:nvPr/>
        </p:nvSpPr>
        <p:spPr>
          <a:xfrm>
            <a:off x="7218668"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 name="Oval 8"/>
          <p:cNvSpPr/>
          <p:nvPr/>
        </p:nvSpPr>
        <p:spPr>
          <a:xfrm>
            <a:off x="8412825"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 name="Oval 9"/>
          <p:cNvSpPr/>
          <p:nvPr/>
        </p:nvSpPr>
        <p:spPr>
          <a:xfrm>
            <a:off x="3945329"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684048697"/>
              </p:ext>
            </p:extLst>
          </p:nvPr>
        </p:nvGraphicFramePr>
        <p:xfrm>
          <a:off x="5441375" y="335280"/>
          <a:ext cx="3128740" cy="2123440"/>
        </p:xfrm>
        <a:graphic>
          <a:graphicData uri="http://schemas.openxmlformats.org/drawingml/2006/table">
            <a:tbl>
              <a:tblPr firstRow="1" bandRow="1">
                <a:tableStyleId>{5C22544A-7EE6-4342-B048-85BDC9FD1C3A}</a:tableStyleId>
              </a:tblPr>
              <a:tblGrid>
                <a:gridCol w="1564370"/>
                <a:gridCol w="1564370"/>
              </a:tblGrid>
              <a:tr h="370840">
                <a:tc>
                  <a:txBody>
                    <a:bodyPr/>
                    <a:lstStyle/>
                    <a:p>
                      <a:r>
                        <a:rPr lang="en-US" dirty="0" smtClean="0"/>
                        <a:t>level</a:t>
                      </a:r>
                      <a:endParaRPr lang="en-US" dirty="0"/>
                    </a:p>
                  </a:txBody>
                  <a:tcPr/>
                </a:tc>
                <a:tc>
                  <a:txBody>
                    <a:bodyPr/>
                    <a:lstStyle/>
                    <a:p>
                      <a:r>
                        <a:rPr lang="en-US" dirty="0" smtClean="0"/>
                        <a:t>Number</a:t>
                      </a:r>
                      <a:r>
                        <a:rPr lang="en-US" baseline="0" dirty="0" smtClean="0"/>
                        <a:t> of nodes</a:t>
                      </a:r>
                      <a:endParaRPr lang="en-US" dirty="0"/>
                    </a:p>
                  </a:txBody>
                  <a:tcPr/>
                </a:tc>
              </a:tr>
              <a:tr h="370840">
                <a:tc>
                  <a:txBody>
                    <a:bodyPr/>
                    <a:lstStyle/>
                    <a:p>
                      <a:r>
                        <a:rPr lang="en-US" dirty="0" smtClean="0"/>
                        <a:t>0</a:t>
                      </a:r>
                      <a:endParaRPr lang="en-US" dirty="0"/>
                    </a:p>
                  </a:txBody>
                  <a:tcPr/>
                </a:tc>
                <a:tc>
                  <a:txBody>
                    <a:bodyPr/>
                    <a:lstStyle/>
                    <a:p>
                      <a:r>
                        <a:rPr lang="en-US" dirty="0" smtClean="0"/>
                        <a:t>2</a:t>
                      </a:r>
                      <a:r>
                        <a:rPr lang="en-US" baseline="30000" dirty="0" smtClean="0"/>
                        <a:t>0</a:t>
                      </a:r>
                      <a:r>
                        <a:rPr lang="en-US" dirty="0" smtClean="0"/>
                        <a:t> = 1</a:t>
                      </a:r>
                      <a:endParaRPr lang="en-US" dirty="0"/>
                    </a:p>
                  </a:txBody>
                  <a:tcPr/>
                </a:tc>
              </a:tr>
              <a:tr h="370840">
                <a:tc>
                  <a:txBody>
                    <a:bodyPr/>
                    <a:lstStyle/>
                    <a:p>
                      <a:r>
                        <a:rPr lang="en-US" dirty="0" smtClean="0"/>
                        <a:t>1</a:t>
                      </a:r>
                      <a:endParaRPr lang="en-US" dirty="0"/>
                    </a:p>
                  </a:txBody>
                  <a:tcPr/>
                </a:tc>
                <a:tc>
                  <a:txBody>
                    <a:bodyPr/>
                    <a:lstStyle/>
                    <a:p>
                      <a:r>
                        <a:rPr lang="en-US" dirty="0" smtClean="0"/>
                        <a:t>2</a:t>
                      </a:r>
                      <a:r>
                        <a:rPr lang="en-US" baseline="30000" dirty="0" smtClean="0"/>
                        <a:t>1</a:t>
                      </a:r>
                      <a:r>
                        <a:rPr lang="en-US" baseline="0" dirty="0" smtClean="0"/>
                        <a:t> = 2</a:t>
                      </a:r>
                      <a:endParaRPr lang="en-US" dirty="0"/>
                    </a:p>
                  </a:txBody>
                  <a:tcPr/>
                </a:tc>
              </a:tr>
              <a:tr h="370840">
                <a:tc>
                  <a:txBody>
                    <a:bodyPr/>
                    <a:lstStyle/>
                    <a:p>
                      <a:r>
                        <a:rPr lang="en-US" dirty="0" smtClean="0"/>
                        <a:t>2</a:t>
                      </a:r>
                      <a:endParaRPr lang="en-US" dirty="0"/>
                    </a:p>
                  </a:txBody>
                  <a:tcPr/>
                </a:tc>
                <a:tc>
                  <a:txBody>
                    <a:bodyPr/>
                    <a:lstStyle/>
                    <a:p>
                      <a:r>
                        <a:rPr lang="en-US" dirty="0" smtClean="0"/>
                        <a:t>2</a:t>
                      </a:r>
                      <a:r>
                        <a:rPr lang="en-US" baseline="30000" dirty="0" smtClean="0"/>
                        <a:t>2</a:t>
                      </a:r>
                      <a:r>
                        <a:rPr lang="en-US" baseline="0" dirty="0" smtClean="0"/>
                        <a:t> = 4</a:t>
                      </a:r>
                      <a:endParaRPr lang="en-US" dirty="0"/>
                    </a:p>
                  </a:txBody>
                  <a:tcPr/>
                </a:tc>
              </a:tr>
              <a:tr h="370840">
                <a:tc>
                  <a:txBody>
                    <a:bodyPr/>
                    <a:lstStyle/>
                    <a:p>
                      <a:r>
                        <a:rPr lang="en-US" dirty="0" smtClean="0"/>
                        <a:t>n</a:t>
                      </a:r>
                      <a:endParaRPr lang="en-US" dirty="0"/>
                    </a:p>
                  </a:txBody>
                  <a:tcPr/>
                </a:tc>
                <a:tc>
                  <a:txBody>
                    <a:bodyPr/>
                    <a:lstStyle/>
                    <a:p>
                      <a:r>
                        <a:rPr lang="en-US" dirty="0" smtClean="0"/>
                        <a:t>2</a:t>
                      </a:r>
                      <a:r>
                        <a:rPr lang="en-US" baseline="30000" dirty="0" smtClean="0"/>
                        <a:t>n</a:t>
                      </a:r>
                      <a:r>
                        <a:rPr lang="en-US" baseline="0" dirty="0" smtClean="0"/>
                        <a:t> </a:t>
                      </a:r>
                      <a:endParaRPr lang="en-US" dirty="0"/>
                    </a:p>
                  </a:txBody>
                  <a:tcPr/>
                </a:tc>
              </a:tr>
            </a:tbl>
          </a:graphicData>
        </a:graphic>
      </p:graphicFrame>
      <p:sp>
        <p:nvSpPr>
          <p:cNvPr id="5" name="TextBox 4"/>
          <p:cNvSpPr txBox="1"/>
          <p:nvPr/>
        </p:nvSpPr>
        <p:spPr>
          <a:xfrm>
            <a:off x="432078" y="484479"/>
            <a:ext cx="4746146" cy="2308324"/>
          </a:xfrm>
          <a:prstGeom prst="rect">
            <a:avLst/>
          </a:prstGeom>
          <a:noFill/>
        </p:spPr>
        <p:txBody>
          <a:bodyPr wrap="square" rtlCol="0">
            <a:spAutoFit/>
          </a:bodyPr>
          <a:lstStyle/>
          <a:p>
            <a:r>
              <a:rPr lang="en-US" sz="2400" dirty="0" smtClean="0"/>
              <a:t>A "Complete binary tree" has a fixed number of nodes on each full level:</a:t>
            </a:r>
          </a:p>
          <a:p>
            <a:endParaRPr lang="en-US" sz="2400" dirty="0" smtClean="0"/>
          </a:p>
          <a:p>
            <a:r>
              <a:rPr lang="en-US" sz="2400" dirty="0"/>
              <a:t>E</a:t>
            </a:r>
            <a:r>
              <a:rPr lang="en-US" sz="2400" dirty="0" smtClean="0"/>
              <a:t>ach level down has twice as many nodes as the level above.</a:t>
            </a:r>
          </a:p>
          <a:p>
            <a:endParaRPr lang="en-US" sz="2400" dirty="0"/>
          </a:p>
        </p:txBody>
      </p:sp>
    </p:spTree>
    <p:extLst>
      <p:ext uri="{BB962C8B-B14F-4D97-AF65-F5344CB8AC3E}">
        <p14:creationId xmlns:p14="http://schemas.microsoft.com/office/powerpoint/2010/main" val="151366245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32078" y="68424"/>
            <a:ext cx="4746146" cy="461665"/>
          </a:xfrm>
          <a:prstGeom prst="rect">
            <a:avLst/>
          </a:prstGeom>
          <a:noFill/>
        </p:spPr>
        <p:txBody>
          <a:bodyPr wrap="square" rtlCol="0">
            <a:spAutoFit/>
          </a:bodyPr>
          <a:lstStyle/>
          <a:p>
            <a:r>
              <a:rPr lang="en-US" sz="2400" dirty="0" smtClean="0"/>
              <a:t>We can put this all into a list:</a:t>
            </a:r>
            <a:endParaRPr lang="en-US" sz="2400" dirty="0"/>
          </a:p>
        </p:txBody>
      </p:sp>
      <p:graphicFrame>
        <p:nvGraphicFramePr>
          <p:cNvPr id="3" name="Table 2"/>
          <p:cNvGraphicFramePr>
            <a:graphicFrameLocks noGrp="1"/>
          </p:cNvGraphicFramePr>
          <p:nvPr>
            <p:extLst>
              <p:ext uri="{D42A27DB-BD31-4B8C-83A1-F6EECF244321}">
                <p14:modId xmlns:p14="http://schemas.microsoft.com/office/powerpoint/2010/main" val="4034022778"/>
              </p:ext>
            </p:extLst>
          </p:nvPr>
        </p:nvGraphicFramePr>
        <p:xfrm>
          <a:off x="432080" y="1243714"/>
          <a:ext cx="8236912" cy="741680"/>
        </p:xfrm>
        <a:graphic>
          <a:graphicData uri="http://schemas.openxmlformats.org/drawingml/2006/table">
            <a:tbl>
              <a:tblPr firstRow="1" bandRow="1">
                <a:tableStyleId>{5C22544A-7EE6-4342-B048-85BDC9FD1C3A}</a:tableStyleId>
              </a:tblPr>
              <a:tblGrid>
                <a:gridCol w="514807"/>
                <a:gridCol w="514807"/>
                <a:gridCol w="514807"/>
                <a:gridCol w="514807"/>
                <a:gridCol w="514807"/>
                <a:gridCol w="514807"/>
                <a:gridCol w="514807"/>
                <a:gridCol w="514807"/>
                <a:gridCol w="514807"/>
                <a:gridCol w="514807"/>
                <a:gridCol w="514807"/>
                <a:gridCol w="514807"/>
                <a:gridCol w="514807"/>
                <a:gridCol w="514807"/>
                <a:gridCol w="514807"/>
                <a:gridCol w="514807"/>
              </a:tblGrid>
              <a:tr h="370840">
                <a:tc>
                  <a:txBody>
                    <a:bodyPr/>
                    <a:lstStyle/>
                    <a:p>
                      <a:pPr algn="ct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5</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9</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11</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14</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18</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19</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21</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33</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17</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27</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r>
              <a:tr h="370840">
                <a:tc>
                  <a:txBody>
                    <a:bodyPr/>
                    <a:lstStyle/>
                    <a:p>
                      <a:pPr algn="ctr"/>
                      <a:r>
                        <a:rPr lang="en-US" dirty="0" smtClean="0">
                          <a:solidFill>
                            <a:srgbClr val="000090"/>
                          </a:solidFill>
                        </a:rPr>
                        <a:t>0</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1</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2</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3</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4</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5</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6</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7</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8</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9</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10</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11</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12</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13</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14</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15</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r>
            </a:tbl>
          </a:graphicData>
        </a:graphic>
      </p:graphicFrame>
      <p:grpSp>
        <p:nvGrpSpPr>
          <p:cNvPr id="38" name="Group 37"/>
          <p:cNvGrpSpPr/>
          <p:nvPr/>
        </p:nvGrpSpPr>
        <p:grpSpPr>
          <a:xfrm>
            <a:off x="0" y="1963613"/>
            <a:ext cx="8995167" cy="4495328"/>
            <a:chOff x="0" y="1963613"/>
            <a:chExt cx="8995167" cy="4495328"/>
          </a:xfrm>
        </p:grpSpPr>
        <p:pic>
          <p:nvPicPr>
            <p:cNvPr id="6" name="Picture 5"/>
            <p:cNvPicPr>
              <a:picLocks noChangeAspect="1"/>
            </p:cNvPicPr>
            <p:nvPr/>
          </p:nvPicPr>
          <p:blipFill rotWithShape="1">
            <a:blip r:embed="rId2"/>
            <a:srcRect l="990"/>
            <a:stretch/>
          </p:blipFill>
          <p:spPr>
            <a:xfrm>
              <a:off x="0" y="1963613"/>
              <a:ext cx="8668984" cy="4495328"/>
            </a:xfrm>
            <a:prstGeom prst="rect">
              <a:avLst/>
            </a:prstGeom>
          </p:spPr>
        </p:pic>
        <p:sp>
          <p:nvSpPr>
            <p:cNvPr id="2" name="Oval 1"/>
            <p:cNvSpPr/>
            <p:nvPr/>
          </p:nvSpPr>
          <p:spPr>
            <a:xfrm>
              <a:off x="4931481"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 name="Oval 6"/>
            <p:cNvSpPr/>
            <p:nvPr/>
          </p:nvSpPr>
          <p:spPr>
            <a:xfrm>
              <a:off x="6277167"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 name="Oval 7"/>
            <p:cNvSpPr/>
            <p:nvPr/>
          </p:nvSpPr>
          <p:spPr>
            <a:xfrm>
              <a:off x="7218668"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 name="Oval 8"/>
            <p:cNvSpPr/>
            <p:nvPr/>
          </p:nvSpPr>
          <p:spPr>
            <a:xfrm>
              <a:off x="8412825"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 name="Oval 9"/>
            <p:cNvSpPr/>
            <p:nvPr/>
          </p:nvSpPr>
          <p:spPr>
            <a:xfrm>
              <a:off x="3945329"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 name="TextBox 10"/>
            <p:cNvSpPr txBox="1"/>
            <p:nvPr/>
          </p:nvSpPr>
          <p:spPr>
            <a:xfrm>
              <a:off x="4000901" y="2025504"/>
              <a:ext cx="301660" cy="369332"/>
            </a:xfrm>
            <a:prstGeom prst="rect">
              <a:avLst/>
            </a:prstGeom>
            <a:noFill/>
          </p:spPr>
          <p:txBody>
            <a:bodyPr wrap="none" rtlCol="0">
              <a:spAutoFit/>
            </a:bodyPr>
            <a:lstStyle/>
            <a:p>
              <a:r>
                <a:rPr lang="en-US" dirty="0" smtClean="0">
                  <a:solidFill>
                    <a:srgbClr val="000090"/>
                  </a:solidFill>
                </a:rPr>
                <a:t>1</a:t>
              </a:r>
              <a:endParaRPr lang="en-US" dirty="0">
                <a:solidFill>
                  <a:srgbClr val="000090"/>
                </a:solidFill>
              </a:endParaRPr>
            </a:p>
          </p:txBody>
        </p:sp>
        <p:sp>
          <p:nvSpPr>
            <p:cNvPr id="12" name="TextBox 11"/>
            <p:cNvSpPr txBox="1"/>
            <p:nvPr/>
          </p:nvSpPr>
          <p:spPr>
            <a:xfrm>
              <a:off x="1788613" y="3207083"/>
              <a:ext cx="301660" cy="369332"/>
            </a:xfrm>
            <a:prstGeom prst="rect">
              <a:avLst/>
            </a:prstGeom>
            <a:noFill/>
          </p:spPr>
          <p:txBody>
            <a:bodyPr wrap="none" rtlCol="0">
              <a:spAutoFit/>
            </a:bodyPr>
            <a:lstStyle/>
            <a:p>
              <a:r>
                <a:rPr lang="en-US" dirty="0">
                  <a:solidFill>
                    <a:srgbClr val="000090"/>
                  </a:solidFill>
                </a:rPr>
                <a:t>2</a:t>
              </a:r>
            </a:p>
          </p:txBody>
        </p:sp>
        <p:sp>
          <p:nvSpPr>
            <p:cNvPr id="13" name="TextBox 12"/>
            <p:cNvSpPr txBox="1"/>
            <p:nvPr/>
          </p:nvSpPr>
          <p:spPr>
            <a:xfrm>
              <a:off x="6557849" y="3119491"/>
              <a:ext cx="301660" cy="369332"/>
            </a:xfrm>
            <a:prstGeom prst="rect">
              <a:avLst/>
            </a:prstGeom>
            <a:noFill/>
          </p:spPr>
          <p:txBody>
            <a:bodyPr wrap="none" rtlCol="0">
              <a:spAutoFit/>
            </a:bodyPr>
            <a:lstStyle/>
            <a:p>
              <a:r>
                <a:rPr lang="en-US" dirty="0" smtClean="0">
                  <a:solidFill>
                    <a:srgbClr val="000090"/>
                  </a:solidFill>
                </a:rPr>
                <a:t>3</a:t>
              </a:r>
              <a:endParaRPr lang="en-US" dirty="0">
                <a:solidFill>
                  <a:srgbClr val="000090"/>
                </a:solidFill>
              </a:endParaRPr>
            </a:p>
          </p:txBody>
        </p:sp>
        <p:sp>
          <p:nvSpPr>
            <p:cNvPr id="14" name="TextBox 13"/>
            <p:cNvSpPr txBox="1"/>
            <p:nvPr/>
          </p:nvSpPr>
          <p:spPr>
            <a:xfrm>
              <a:off x="639848" y="4301078"/>
              <a:ext cx="301660" cy="369332"/>
            </a:xfrm>
            <a:prstGeom prst="rect">
              <a:avLst/>
            </a:prstGeom>
            <a:noFill/>
          </p:spPr>
          <p:txBody>
            <a:bodyPr wrap="none" rtlCol="0">
              <a:spAutoFit/>
            </a:bodyPr>
            <a:lstStyle/>
            <a:p>
              <a:r>
                <a:rPr lang="en-US" dirty="0" smtClean="0">
                  <a:solidFill>
                    <a:srgbClr val="000090"/>
                  </a:solidFill>
                </a:rPr>
                <a:t>4</a:t>
              </a:r>
              <a:endParaRPr lang="en-US" dirty="0">
                <a:solidFill>
                  <a:srgbClr val="000090"/>
                </a:solidFill>
              </a:endParaRPr>
            </a:p>
          </p:txBody>
        </p:sp>
        <p:sp>
          <p:nvSpPr>
            <p:cNvPr id="15" name="TextBox 14"/>
            <p:cNvSpPr txBox="1"/>
            <p:nvPr/>
          </p:nvSpPr>
          <p:spPr>
            <a:xfrm>
              <a:off x="2916250" y="4441948"/>
              <a:ext cx="301660" cy="369332"/>
            </a:xfrm>
            <a:prstGeom prst="rect">
              <a:avLst/>
            </a:prstGeom>
            <a:noFill/>
          </p:spPr>
          <p:txBody>
            <a:bodyPr wrap="none" rtlCol="0">
              <a:spAutoFit/>
            </a:bodyPr>
            <a:lstStyle/>
            <a:p>
              <a:r>
                <a:rPr lang="en-US" dirty="0" smtClean="0">
                  <a:solidFill>
                    <a:srgbClr val="000090"/>
                  </a:solidFill>
                </a:rPr>
                <a:t>5</a:t>
              </a:r>
              <a:endParaRPr lang="en-US" dirty="0">
                <a:solidFill>
                  <a:srgbClr val="000090"/>
                </a:solidFill>
              </a:endParaRPr>
            </a:p>
          </p:txBody>
        </p:sp>
        <p:sp>
          <p:nvSpPr>
            <p:cNvPr id="16" name="TextBox 15"/>
            <p:cNvSpPr txBox="1"/>
            <p:nvPr/>
          </p:nvSpPr>
          <p:spPr>
            <a:xfrm>
              <a:off x="5319201" y="4354635"/>
              <a:ext cx="301660" cy="369332"/>
            </a:xfrm>
            <a:prstGeom prst="rect">
              <a:avLst/>
            </a:prstGeom>
            <a:noFill/>
          </p:spPr>
          <p:txBody>
            <a:bodyPr wrap="none" rtlCol="0">
              <a:spAutoFit/>
            </a:bodyPr>
            <a:lstStyle/>
            <a:p>
              <a:r>
                <a:rPr lang="en-US" dirty="0" smtClean="0">
                  <a:solidFill>
                    <a:srgbClr val="000090"/>
                  </a:solidFill>
                </a:rPr>
                <a:t>6</a:t>
              </a:r>
              <a:endParaRPr lang="en-US" dirty="0">
                <a:solidFill>
                  <a:srgbClr val="000090"/>
                </a:solidFill>
              </a:endParaRPr>
            </a:p>
          </p:txBody>
        </p:sp>
        <p:sp>
          <p:nvSpPr>
            <p:cNvPr id="17" name="TextBox 16"/>
            <p:cNvSpPr txBox="1"/>
            <p:nvPr/>
          </p:nvSpPr>
          <p:spPr>
            <a:xfrm>
              <a:off x="7650180" y="4441948"/>
              <a:ext cx="301660" cy="369332"/>
            </a:xfrm>
            <a:prstGeom prst="rect">
              <a:avLst/>
            </a:prstGeom>
            <a:noFill/>
          </p:spPr>
          <p:txBody>
            <a:bodyPr wrap="none" rtlCol="0">
              <a:spAutoFit/>
            </a:bodyPr>
            <a:lstStyle/>
            <a:p>
              <a:r>
                <a:rPr lang="en-US" dirty="0" smtClean="0">
                  <a:solidFill>
                    <a:srgbClr val="000090"/>
                  </a:solidFill>
                </a:rPr>
                <a:t>7</a:t>
              </a:r>
              <a:endParaRPr lang="en-US" dirty="0">
                <a:solidFill>
                  <a:srgbClr val="000090"/>
                </a:solidFill>
              </a:endParaRPr>
            </a:p>
          </p:txBody>
        </p:sp>
        <p:sp>
          <p:nvSpPr>
            <p:cNvPr id="18" name="TextBox 17"/>
            <p:cNvSpPr txBox="1"/>
            <p:nvPr/>
          </p:nvSpPr>
          <p:spPr>
            <a:xfrm>
              <a:off x="56235" y="5417243"/>
              <a:ext cx="301660" cy="369332"/>
            </a:xfrm>
            <a:prstGeom prst="rect">
              <a:avLst/>
            </a:prstGeom>
            <a:noFill/>
          </p:spPr>
          <p:txBody>
            <a:bodyPr wrap="none" rtlCol="0">
              <a:spAutoFit/>
            </a:bodyPr>
            <a:lstStyle/>
            <a:p>
              <a:r>
                <a:rPr lang="en-US" dirty="0" smtClean="0">
                  <a:solidFill>
                    <a:srgbClr val="000090"/>
                  </a:solidFill>
                </a:rPr>
                <a:t>8</a:t>
              </a:r>
              <a:endParaRPr lang="en-US" dirty="0">
                <a:solidFill>
                  <a:srgbClr val="000090"/>
                </a:solidFill>
              </a:endParaRPr>
            </a:p>
          </p:txBody>
        </p:sp>
        <p:sp>
          <p:nvSpPr>
            <p:cNvPr id="19" name="TextBox 18"/>
            <p:cNvSpPr txBox="1"/>
            <p:nvPr/>
          </p:nvSpPr>
          <p:spPr>
            <a:xfrm>
              <a:off x="1330414" y="5484404"/>
              <a:ext cx="301660" cy="369332"/>
            </a:xfrm>
            <a:prstGeom prst="rect">
              <a:avLst/>
            </a:prstGeom>
            <a:noFill/>
          </p:spPr>
          <p:txBody>
            <a:bodyPr wrap="none" rtlCol="0">
              <a:spAutoFit/>
            </a:bodyPr>
            <a:lstStyle/>
            <a:p>
              <a:r>
                <a:rPr lang="en-US" dirty="0" smtClean="0">
                  <a:solidFill>
                    <a:srgbClr val="000090"/>
                  </a:solidFill>
                </a:rPr>
                <a:t>9</a:t>
              </a:r>
              <a:endParaRPr lang="en-US" dirty="0">
                <a:solidFill>
                  <a:srgbClr val="000090"/>
                </a:solidFill>
              </a:endParaRPr>
            </a:p>
          </p:txBody>
        </p:sp>
        <p:sp>
          <p:nvSpPr>
            <p:cNvPr id="20" name="TextBox 19"/>
            <p:cNvSpPr txBox="1"/>
            <p:nvPr/>
          </p:nvSpPr>
          <p:spPr>
            <a:xfrm>
              <a:off x="2170941" y="5484404"/>
              <a:ext cx="418654" cy="369332"/>
            </a:xfrm>
            <a:prstGeom prst="rect">
              <a:avLst/>
            </a:prstGeom>
            <a:noFill/>
          </p:spPr>
          <p:txBody>
            <a:bodyPr wrap="none" rtlCol="0">
              <a:spAutoFit/>
            </a:bodyPr>
            <a:lstStyle/>
            <a:p>
              <a:r>
                <a:rPr lang="en-US" dirty="0" smtClean="0">
                  <a:solidFill>
                    <a:srgbClr val="000090"/>
                  </a:solidFill>
                </a:rPr>
                <a:t>10</a:t>
              </a:r>
              <a:endParaRPr lang="en-US" dirty="0">
                <a:solidFill>
                  <a:srgbClr val="000090"/>
                </a:solidFill>
              </a:endParaRPr>
            </a:p>
          </p:txBody>
        </p:sp>
        <p:sp>
          <p:nvSpPr>
            <p:cNvPr id="21" name="TextBox 20"/>
            <p:cNvSpPr txBox="1"/>
            <p:nvPr/>
          </p:nvSpPr>
          <p:spPr>
            <a:xfrm>
              <a:off x="3612537" y="5484404"/>
              <a:ext cx="418654" cy="369332"/>
            </a:xfrm>
            <a:prstGeom prst="rect">
              <a:avLst/>
            </a:prstGeom>
            <a:noFill/>
          </p:spPr>
          <p:txBody>
            <a:bodyPr wrap="none" rtlCol="0">
              <a:spAutoFit/>
            </a:bodyPr>
            <a:lstStyle/>
            <a:p>
              <a:r>
                <a:rPr lang="en-US" dirty="0" smtClean="0">
                  <a:solidFill>
                    <a:srgbClr val="000090"/>
                  </a:solidFill>
                </a:rPr>
                <a:t>11</a:t>
              </a:r>
              <a:endParaRPr lang="en-US" dirty="0">
                <a:solidFill>
                  <a:srgbClr val="000090"/>
                </a:solidFill>
              </a:endParaRPr>
            </a:p>
          </p:txBody>
        </p:sp>
        <p:sp>
          <p:nvSpPr>
            <p:cNvPr id="22" name="TextBox 21"/>
            <p:cNvSpPr txBox="1"/>
            <p:nvPr/>
          </p:nvSpPr>
          <p:spPr>
            <a:xfrm>
              <a:off x="4618851" y="5484404"/>
              <a:ext cx="418654" cy="369332"/>
            </a:xfrm>
            <a:prstGeom prst="rect">
              <a:avLst/>
            </a:prstGeom>
            <a:noFill/>
          </p:spPr>
          <p:txBody>
            <a:bodyPr wrap="none" rtlCol="0">
              <a:spAutoFit/>
            </a:bodyPr>
            <a:lstStyle/>
            <a:p>
              <a:r>
                <a:rPr lang="en-US" dirty="0" smtClean="0">
                  <a:solidFill>
                    <a:srgbClr val="000090"/>
                  </a:solidFill>
                </a:rPr>
                <a:t>12</a:t>
              </a:r>
              <a:endParaRPr lang="en-US" dirty="0">
                <a:solidFill>
                  <a:srgbClr val="000090"/>
                </a:solidFill>
              </a:endParaRPr>
            </a:p>
          </p:txBody>
        </p:sp>
        <p:sp>
          <p:nvSpPr>
            <p:cNvPr id="23" name="TextBox 22"/>
            <p:cNvSpPr txBox="1"/>
            <p:nvPr/>
          </p:nvSpPr>
          <p:spPr>
            <a:xfrm>
              <a:off x="5943513" y="5484404"/>
              <a:ext cx="418654" cy="369332"/>
            </a:xfrm>
            <a:prstGeom prst="rect">
              <a:avLst/>
            </a:prstGeom>
            <a:noFill/>
          </p:spPr>
          <p:txBody>
            <a:bodyPr wrap="none" rtlCol="0">
              <a:spAutoFit/>
            </a:bodyPr>
            <a:lstStyle/>
            <a:p>
              <a:r>
                <a:rPr lang="en-US" dirty="0" smtClean="0">
                  <a:solidFill>
                    <a:srgbClr val="000090"/>
                  </a:solidFill>
                </a:rPr>
                <a:t>13</a:t>
              </a:r>
              <a:endParaRPr lang="en-US" dirty="0">
                <a:solidFill>
                  <a:srgbClr val="000090"/>
                </a:solidFill>
              </a:endParaRPr>
            </a:p>
          </p:txBody>
        </p:sp>
        <p:sp>
          <p:nvSpPr>
            <p:cNvPr id="24" name="TextBox 23"/>
            <p:cNvSpPr txBox="1"/>
            <p:nvPr/>
          </p:nvSpPr>
          <p:spPr>
            <a:xfrm>
              <a:off x="6921757" y="5484404"/>
              <a:ext cx="418654" cy="369332"/>
            </a:xfrm>
            <a:prstGeom prst="rect">
              <a:avLst/>
            </a:prstGeom>
            <a:noFill/>
          </p:spPr>
          <p:txBody>
            <a:bodyPr wrap="none" rtlCol="0">
              <a:spAutoFit/>
            </a:bodyPr>
            <a:lstStyle/>
            <a:p>
              <a:r>
                <a:rPr lang="en-US" dirty="0" smtClean="0">
                  <a:solidFill>
                    <a:srgbClr val="000090"/>
                  </a:solidFill>
                </a:rPr>
                <a:t>14</a:t>
              </a:r>
              <a:endParaRPr lang="en-US" dirty="0">
                <a:solidFill>
                  <a:srgbClr val="000090"/>
                </a:solidFill>
              </a:endParaRPr>
            </a:p>
          </p:txBody>
        </p:sp>
        <p:sp>
          <p:nvSpPr>
            <p:cNvPr id="25" name="TextBox 24"/>
            <p:cNvSpPr txBox="1"/>
            <p:nvPr/>
          </p:nvSpPr>
          <p:spPr>
            <a:xfrm>
              <a:off x="8048911" y="5484404"/>
              <a:ext cx="418654" cy="369332"/>
            </a:xfrm>
            <a:prstGeom prst="rect">
              <a:avLst/>
            </a:prstGeom>
            <a:noFill/>
          </p:spPr>
          <p:txBody>
            <a:bodyPr wrap="none" rtlCol="0">
              <a:spAutoFit/>
            </a:bodyPr>
            <a:lstStyle/>
            <a:p>
              <a:r>
                <a:rPr lang="en-US" dirty="0" smtClean="0">
                  <a:solidFill>
                    <a:srgbClr val="000090"/>
                  </a:solidFill>
                </a:rPr>
                <a:t>15</a:t>
              </a:r>
              <a:endParaRPr lang="en-US" dirty="0">
                <a:solidFill>
                  <a:srgbClr val="000090"/>
                </a:solidFill>
              </a:endParaRPr>
            </a:p>
          </p:txBody>
        </p:sp>
      </p:grpSp>
      <p:sp>
        <p:nvSpPr>
          <p:cNvPr id="26" name="TextBox 25"/>
          <p:cNvSpPr txBox="1"/>
          <p:nvPr/>
        </p:nvSpPr>
        <p:spPr>
          <a:xfrm>
            <a:off x="143293" y="859045"/>
            <a:ext cx="798215" cy="338554"/>
          </a:xfrm>
          <a:prstGeom prst="rect">
            <a:avLst/>
          </a:prstGeom>
          <a:noFill/>
        </p:spPr>
        <p:txBody>
          <a:bodyPr wrap="none" rtlCol="0">
            <a:spAutoFit/>
          </a:bodyPr>
          <a:lstStyle/>
          <a:p>
            <a:r>
              <a:rPr lang="en-US" sz="1600" dirty="0" smtClean="0"/>
              <a:t>unused</a:t>
            </a:r>
            <a:endParaRPr lang="en-US" sz="1600" dirty="0"/>
          </a:p>
        </p:txBody>
      </p:sp>
      <p:sp>
        <p:nvSpPr>
          <p:cNvPr id="27" name="Line Callout 1 26"/>
          <p:cNvSpPr/>
          <p:nvPr/>
        </p:nvSpPr>
        <p:spPr>
          <a:xfrm>
            <a:off x="791547" y="532364"/>
            <a:ext cx="840527" cy="328956"/>
          </a:xfrm>
          <a:prstGeom prst="borderCallout1">
            <a:avLst>
              <a:gd name="adj1" fmla="val 101958"/>
              <a:gd name="adj2" fmla="val 54186"/>
              <a:gd name="adj3" fmla="val 202365"/>
              <a:gd name="adj4" fmla="val 46328"/>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0</a:t>
            </a:r>
            <a:endParaRPr lang="en-US" dirty="0">
              <a:solidFill>
                <a:schemeClr val="accent3">
                  <a:lumMod val="50000"/>
                </a:schemeClr>
              </a:solidFill>
            </a:endParaRPr>
          </a:p>
        </p:txBody>
      </p:sp>
      <p:sp>
        <p:nvSpPr>
          <p:cNvPr id="28" name="Left Brace 27"/>
          <p:cNvSpPr/>
          <p:nvPr/>
        </p:nvSpPr>
        <p:spPr>
          <a:xfrm rot="5400000" flipV="1">
            <a:off x="1916159" y="617700"/>
            <a:ext cx="179598" cy="980199"/>
          </a:xfrm>
          <a:prstGeom prst="leftBrace">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lumMod val="50000"/>
                </a:schemeClr>
              </a:solidFill>
            </a:endParaRPr>
          </a:p>
        </p:txBody>
      </p:sp>
      <p:sp>
        <p:nvSpPr>
          <p:cNvPr id="30" name="Rectangle 29"/>
          <p:cNvSpPr/>
          <p:nvPr/>
        </p:nvSpPr>
        <p:spPr>
          <a:xfrm>
            <a:off x="1690081" y="532364"/>
            <a:ext cx="840527" cy="328956"/>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1</a:t>
            </a:r>
            <a:endParaRPr lang="en-US" dirty="0">
              <a:solidFill>
                <a:schemeClr val="accent3">
                  <a:lumMod val="50000"/>
                </a:schemeClr>
              </a:solidFill>
            </a:endParaRPr>
          </a:p>
        </p:txBody>
      </p:sp>
      <p:sp>
        <p:nvSpPr>
          <p:cNvPr id="32" name="Left Brace 31"/>
          <p:cNvSpPr/>
          <p:nvPr/>
        </p:nvSpPr>
        <p:spPr>
          <a:xfrm rot="5400000" flipV="1">
            <a:off x="3455763" y="125690"/>
            <a:ext cx="179599" cy="1964221"/>
          </a:xfrm>
          <a:prstGeom prst="leftBrace">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lumMod val="50000"/>
                </a:schemeClr>
              </a:solidFill>
            </a:endParaRPr>
          </a:p>
        </p:txBody>
      </p:sp>
      <p:sp>
        <p:nvSpPr>
          <p:cNvPr id="33" name="Rectangle 32"/>
          <p:cNvSpPr/>
          <p:nvPr/>
        </p:nvSpPr>
        <p:spPr>
          <a:xfrm>
            <a:off x="3106510" y="531911"/>
            <a:ext cx="840527" cy="328956"/>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2</a:t>
            </a:r>
            <a:endParaRPr lang="en-US" dirty="0">
              <a:solidFill>
                <a:schemeClr val="accent3">
                  <a:lumMod val="50000"/>
                </a:schemeClr>
              </a:solidFill>
            </a:endParaRPr>
          </a:p>
        </p:txBody>
      </p:sp>
      <p:sp>
        <p:nvSpPr>
          <p:cNvPr id="34" name="Rectangle 33"/>
          <p:cNvSpPr/>
          <p:nvPr/>
        </p:nvSpPr>
        <p:spPr>
          <a:xfrm>
            <a:off x="6203218" y="532364"/>
            <a:ext cx="840527" cy="328956"/>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3</a:t>
            </a:r>
            <a:endParaRPr lang="en-US" dirty="0">
              <a:solidFill>
                <a:schemeClr val="accent3">
                  <a:lumMod val="50000"/>
                </a:schemeClr>
              </a:solidFill>
            </a:endParaRPr>
          </a:p>
        </p:txBody>
      </p:sp>
      <p:sp>
        <p:nvSpPr>
          <p:cNvPr id="35" name="Left Brace 34"/>
          <p:cNvSpPr/>
          <p:nvPr/>
        </p:nvSpPr>
        <p:spPr>
          <a:xfrm rot="5400000" flipV="1">
            <a:off x="6533381" y="-938002"/>
            <a:ext cx="195849" cy="4075356"/>
          </a:xfrm>
          <a:prstGeom prst="leftBrace">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lumMod val="50000"/>
                </a:schemeClr>
              </a:solidFill>
            </a:endParaRPr>
          </a:p>
        </p:txBody>
      </p:sp>
    </p:spTree>
    <p:extLst>
      <p:ext uri="{BB962C8B-B14F-4D97-AF65-F5344CB8AC3E}">
        <p14:creationId xmlns:p14="http://schemas.microsoft.com/office/powerpoint/2010/main" val="70392770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1952" y="2891941"/>
            <a:ext cx="6506979" cy="3251858"/>
            <a:chOff x="0" y="1963613"/>
            <a:chExt cx="8995167" cy="4495328"/>
          </a:xfrm>
        </p:grpSpPr>
        <p:pic>
          <p:nvPicPr>
            <p:cNvPr id="5" name="Picture 4"/>
            <p:cNvPicPr>
              <a:picLocks noChangeAspect="1"/>
            </p:cNvPicPr>
            <p:nvPr/>
          </p:nvPicPr>
          <p:blipFill rotWithShape="1">
            <a:blip r:embed="rId2"/>
            <a:srcRect l="990"/>
            <a:stretch/>
          </p:blipFill>
          <p:spPr>
            <a:xfrm>
              <a:off x="0" y="1963613"/>
              <a:ext cx="8668984" cy="4495328"/>
            </a:xfrm>
            <a:prstGeom prst="rect">
              <a:avLst/>
            </a:prstGeom>
          </p:spPr>
        </p:pic>
        <p:sp>
          <p:nvSpPr>
            <p:cNvPr id="6" name="Oval 5"/>
            <p:cNvSpPr/>
            <p:nvPr/>
          </p:nvSpPr>
          <p:spPr>
            <a:xfrm>
              <a:off x="4931481"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p>
          </p:txBody>
        </p:sp>
        <p:sp>
          <p:nvSpPr>
            <p:cNvPr id="7" name="Oval 6"/>
            <p:cNvSpPr/>
            <p:nvPr/>
          </p:nvSpPr>
          <p:spPr>
            <a:xfrm>
              <a:off x="6277167"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p>
          </p:txBody>
        </p:sp>
        <p:sp>
          <p:nvSpPr>
            <p:cNvPr id="8" name="Oval 7"/>
            <p:cNvSpPr/>
            <p:nvPr/>
          </p:nvSpPr>
          <p:spPr>
            <a:xfrm>
              <a:off x="7218668"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p>
          </p:txBody>
        </p:sp>
        <p:sp>
          <p:nvSpPr>
            <p:cNvPr id="9" name="Oval 8"/>
            <p:cNvSpPr/>
            <p:nvPr/>
          </p:nvSpPr>
          <p:spPr>
            <a:xfrm>
              <a:off x="8412825"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p>
          </p:txBody>
        </p:sp>
        <p:sp>
          <p:nvSpPr>
            <p:cNvPr id="10" name="Oval 9"/>
            <p:cNvSpPr/>
            <p:nvPr/>
          </p:nvSpPr>
          <p:spPr>
            <a:xfrm>
              <a:off x="3945329" y="5681412"/>
              <a:ext cx="582342" cy="576146"/>
            </a:xfrm>
            <a:prstGeom prst="ellipse">
              <a:avLst/>
            </a:prstGeom>
            <a:ln>
              <a:prstDash val="dot"/>
            </a:ln>
          </p:spPr>
          <p:style>
            <a:lnRef idx="2">
              <a:schemeClr val="dk1"/>
            </a:lnRef>
            <a:fillRef idx="1">
              <a:schemeClr val="lt1"/>
            </a:fillRef>
            <a:effectRef idx="0">
              <a:schemeClr val="dk1"/>
            </a:effectRef>
            <a:fontRef idx="minor">
              <a:schemeClr val="dk1"/>
            </a:fontRef>
          </p:style>
          <p:txBody>
            <a:bodyPr rtlCol="0" anchor="ctr"/>
            <a:lstStyle/>
            <a:p>
              <a:pPr algn="ctr"/>
              <a:endParaRPr lang="en-US" sz="1400" dirty="0"/>
            </a:p>
          </p:txBody>
        </p:sp>
        <p:sp>
          <p:nvSpPr>
            <p:cNvPr id="11" name="TextBox 10"/>
            <p:cNvSpPr txBox="1"/>
            <p:nvPr/>
          </p:nvSpPr>
          <p:spPr>
            <a:xfrm>
              <a:off x="4000901" y="2025504"/>
              <a:ext cx="381070" cy="425467"/>
            </a:xfrm>
            <a:prstGeom prst="rect">
              <a:avLst/>
            </a:prstGeom>
            <a:noFill/>
          </p:spPr>
          <p:txBody>
            <a:bodyPr wrap="none" rtlCol="0">
              <a:spAutoFit/>
            </a:bodyPr>
            <a:lstStyle/>
            <a:p>
              <a:r>
                <a:rPr lang="en-US" sz="1400" dirty="0" smtClean="0">
                  <a:solidFill>
                    <a:srgbClr val="000090"/>
                  </a:solidFill>
                </a:rPr>
                <a:t>1</a:t>
              </a:r>
              <a:endParaRPr lang="en-US" sz="1400" dirty="0">
                <a:solidFill>
                  <a:srgbClr val="000090"/>
                </a:solidFill>
              </a:endParaRPr>
            </a:p>
          </p:txBody>
        </p:sp>
        <p:sp>
          <p:nvSpPr>
            <p:cNvPr id="12" name="TextBox 11"/>
            <p:cNvSpPr txBox="1"/>
            <p:nvPr/>
          </p:nvSpPr>
          <p:spPr>
            <a:xfrm>
              <a:off x="1788613" y="3207083"/>
              <a:ext cx="381070" cy="425467"/>
            </a:xfrm>
            <a:prstGeom prst="rect">
              <a:avLst/>
            </a:prstGeom>
            <a:noFill/>
          </p:spPr>
          <p:txBody>
            <a:bodyPr wrap="none" rtlCol="0">
              <a:spAutoFit/>
            </a:bodyPr>
            <a:lstStyle/>
            <a:p>
              <a:r>
                <a:rPr lang="en-US" sz="1400" dirty="0">
                  <a:solidFill>
                    <a:srgbClr val="000090"/>
                  </a:solidFill>
                </a:rPr>
                <a:t>2</a:t>
              </a:r>
            </a:p>
          </p:txBody>
        </p:sp>
        <p:sp>
          <p:nvSpPr>
            <p:cNvPr id="13" name="TextBox 12"/>
            <p:cNvSpPr txBox="1"/>
            <p:nvPr/>
          </p:nvSpPr>
          <p:spPr>
            <a:xfrm>
              <a:off x="6557849" y="3119491"/>
              <a:ext cx="381070" cy="425467"/>
            </a:xfrm>
            <a:prstGeom prst="rect">
              <a:avLst/>
            </a:prstGeom>
            <a:noFill/>
          </p:spPr>
          <p:txBody>
            <a:bodyPr wrap="none" rtlCol="0">
              <a:spAutoFit/>
            </a:bodyPr>
            <a:lstStyle/>
            <a:p>
              <a:r>
                <a:rPr lang="en-US" sz="1400" dirty="0" smtClean="0">
                  <a:solidFill>
                    <a:srgbClr val="000090"/>
                  </a:solidFill>
                </a:rPr>
                <a:t>3</a:t>
              </a:r>
              <a:endParaRPr lang="en-US" sz="1400" dirty="0">
                <a:solidFill>
                  <a:srgbClr val="000090"/>
                </a:solidFill>
              </a:endParaRPr>
            </a:p>
          </p:txBody>
        </p:sp>
        <p:sp>
          <p:nvSpPr>
            <p:cNvPr id="14" name="TextBox 13"/>
            <p:cNvSpPr txBox="1"/>
            <p:nvPr/>
          </p:nvSpPr>
          <p:spPr>
            <a:xfrm>
              <a:off x="639848" y="4301078"/>
              <a:ext cx="381070" cy="425467"/>
            </a:xfrm>
            <a:prstGeom prst="rect">
              <a:avLst/>
            </a:prstGeom>
            <a:noFill/>
          </p:spPr>
          <p:txBody>
            <a:bodyPr wrap="none" rtlCol="0">
              <a:spAutoFit/>
            </a:bodyPr>
            <a:lstStyle/>
            <a:p>
              <a:r>
                <a:rPr lang="en-US" sz="1400" dirty="0" smtClean="0">
                  <a:solidFill>
                    <a:srgbClr val="000090"/>
                  </a:solidFill>
                </a:rPr>
                <a:t>4</a:t>
              </a:r>
              <a:endParaRPr lang="en-US" sz="1400" dirty="0">
                <a:solidFill>
                  <a:srgbClr val="000090"/>
                </a:solidFill>
              </a:endParaRPr>
            </a:p>
          </p:txBody>
        </p:sp>
        <p:sp>
          <p:nvSpPr>
            <p:cNvPr id="15" name="TextBox 14"/>
            <p:cNvSpPr txBox="1"/>
            <p:nvPr/>
          </p:nvSpPr>
          <p:spPr>
            <a:xfrm>
              <a:off x="2916250" y="4441948"/>
              <a:ext cx="381070" cy="425467"/>
            </a:xfrm>
            <a:prstGeom prst="rect">
              <a:avLst/>
            </a:prstGeom>
            <a:noFill/>
          </p:spPr>
          <p:txBody>
            <a:bodyPr wrap="none" rtlCol="0">
              <a:spAutoFit/>
            </a:bodyPr>
            <a:lstStyle/>
            <a:p>
              <a:r>
                <a:rPr lang="en-US" sz="1400" dirty="0" smtClean="0">
                  <a:solidFill>
                    <a:srgbClr val="000090"/>
                  </a:solidFill>
                </a:rPr>
                <a:t>5</a:t>
              </a:r>
              <a:endParaRPr lang="en-US" sz="1400" dirty="0">
                <a:solidFill>
                  <a:srgbClr val="000090"/>
                </a:solidFill>
              </a:endParaRPr>
            </a:p>
          </p:txBody>
        </p:sp>
        <p:sp>
          <p:nvSpPr>
            <p:cNvPr id="16" name="TextBox 15"/>
            <p:cNvSpPr txBox="1"/>
            <p:nvPr/>
          </p:nvSpPr>
          <p:spPr>
            <a:xfrm>
              <a:off x="5319201" y="4354635"/>
              <a:ext cx="381070" cy="425467"/>
            </a:xfrm>
            <a:prstGeom prst="rect">
              <a:avLst/>
            </a:prstGeom>
            <a:noFill/>
          </p:spPr>
          <p:txBody>
            <a:bodyPr wrap="none" rtlCol="0">
              <a:spAutoFit/>
            </a:bodyPr>
            <a:lstStyle/>
            <a:p>
              <a:r>
                <a:rPr lang="en-US" sz="1400" dirty="0" smtClean="0">
                  <a:solidFill>
                    <a:srgbClr val="000090"/>
                  </a:solidFill>
                </a:rPr>
                <a:t>6</a:t>
              </a:r>
              <a:endParaRPr lang="en-US" sz="1400" dirty="0">
                <a:solidFill>
                  <a:srgbClr val="000090"/>
                </a:solidFill>
              </a:endParaRPr>
            </a:p>
          </p:txBody>
        </p:sp>
        <p:sp>
          <p:nvSpPr>
            <p:cNvPr id="17" name="TextBox 16"/>
            <p:cNvSpPr txBox="1"/>
            <p:nvPr/>
          </p:nvSpPr>
          <p:spPr>
            <a:xfrm>
              <a:off x="7650180" y="4441948"/>
              <a:ext cx="381070" cy="425467"/>
            </a:xfrm>
            <a:prstGeom prst="rect">
              <a:avLst/>
            </a:prstGeom>
            <a:noFill/>
          </p:spPr>
          <p:txBody>
            <a:bodyPr wrap="none" rtlCol="0">
              <a:spAutoFit/>
            </a:bodyPr>
            <a:lstStyle/>
            <a:p>
              <a:r>
                <a:rPr lang="en-US" sz="1400" dirty="0" smtClean="0">
                  <a:solidFill>
                    <a:srgbClr val="000090"/>
                  </a:solidFill>
                </a:rPr>
                <a:t>7</a:t>
              </a:r>
              <a:endParaRPr lang="en-US" sz="1400" dirty="0">
                <a:solidFill>
                  <a:srgbClr val="000090"/>
                </a:solidFill>
              </a:endParaRPr>
            </a:p>
          </p:txBody>
        </p:sp>
        <p:sp>
          <p:nvSpPr>
            <p:cNvPr id="18" name="TextBox 17"/>
            <p:cNvSpPr txBox="1"/>
            <p:nvPr/>
          </p:nvSpPr>
          <p:spPr>
            <a:xfrm>
              <a:off x="56236" y="5417243"/>
              <a:ext cx="381070" cy="425467"/>
            </a:xfrm>
            <a:prstGeom prst="rect">
              <a:avLst/>
            </a:prstGeom>
            <a:noFill/>
          </p:spPr>
          <p:txBody>
            <a:bodyPr wrap="none" rtlCol="0">
              <a:spAutoFit/>
            </a:bodyPr>
            <a:lstStyle/>
            <a:p>
              <a:r>
                <a:rPr lang="en-US" sz="1400" dirty="0" smtClean="0">
                  <a:solidFill>
                    <a:srgbClr val="000090"/>
                  </a:solidFill>
                </a:rPr>
                <a:t>8</a:t>
              </a:r>
              <a:endParaRPr lang="en-US" sz="1400" dirty="0">
                <a:solidFill>
                  <a:srgbClr val="000090"/>
                </a:solidFill>
              </a:endParaRPr>
            </a:p>
          </p:txBody>
        </p:sp>
        <p:sp>
          <p:nvSpPr>
            <p:cNvPr id="19" name="TextBox 18"/>
            <p:cNvSpPr txBox="1"/>
            <p:nvPr/>
          </p:nvSpPr>
          <p:spPr>
            <a:xfrm>
              <a:off x="1330414" y="5484403"/>
              <a:ext cx="381070" cy="425467"/>
            </a:xfrm>
            <a:prstGeom prst="rect">
              <a:avLst/>
            </a:prstGeom>
            <a:noFill/>
          </p:spPr>
          <p:txBody>
            <a:bodyPr wrap="none" rtlCol="0">
              <a:spAutoFit/>
            </a:bodyPr>
            <a:lstStyle/>
            <a:p>
              <a:r>
                <a:rPr lang="en-US" sz="1400" dirty="0" smtClean="0">
                  <a:solidFill>
                    <a:srgbClr val="000090"/>
                  </a:solidFill>
                </a:rPr>
                <a:t>9</a:t>
              </a:r>
              <a:endParaRPr lang="en-US" sz="1400" dirty="0">
                <a:solidFill>
                  <a:srgbClr val="000090"/>
                </a:solidFill>
              </a:endParaRPr>
            </a:p>
          </p:txBody>
        </p:sp>
        <p:sp>
          <p:nvSpPr>
            <p:cNvPr id="20" name="TextBox 19"/>
            <p:cNvSpPr txBox="1"/>
            <p:nvPr/>
          </p:nvSpPr>
          <p:spPr>
            <a:xfrm>
              <a:off x="2170942" y="5484403"/>
              <a:ext cx="506862" cy="425467"/>
            </a:xfrm>
            <a:prstGeom prst="rect">
              <a:avLst/>
            </a:prstGeom>
            <a:noFill/>
          </p:spPr>
          <p:txBody>
            <a:bodyPr wrap="none" rtlCol="0">
              <a:spAutoFit/>
            </a:bodyPr>
            <a:lstStyle/>
            <a:p>
              <a:r>
                <a:rPr lang="en-US" sz="1400" dirty="0" smtClean="0">
                  <a:solidFill>
                    <a:srgbClr val="000090"/>
                  </a:solidFill>
                </a:rPr>
                <a:t>10</a:t>
              </a:r>
              <a:endParaRPr lang="en-US" sz="1400" dirty="0">
                <a:solidFill>
                  <a:srgbClr val="000090"/>
                </a:solidFill>
              </a:endParaRPr>
            </a:p>
          </p:txBody>
        </p:sp>
        <p:sp>
          <p:nvSpPr>
            <p:cNvPr id="21" name="TextBox 20"/>
            <p:cNvSpPr txBox="1"/>
            <p:nvPr/>
          </p:nvSpPr>
          <p:spPr>
            <a:xfrm>
              <a:off x="3612537" y="5484403"/>
              <a:ext cx="506862" cy="425467"/>
            </a:xfrm>
            <a:prstGeom prst="rect">
              <a:avLst/>
            </a:prstGeom>
            <a:noFill/>
          </p:spPr>
          <p:txBody>
            <a:bodyPr wrap="none" rtlCol="0">
              <a:spAutoFit/>
            </a:bodyPr>
            <a:lstStyle/>
            <a:p>
              <a:r>
                <a:rPr lang="en-US" sz="1400" dirty="0" smtClean="0">
                  <a:solidFill>
                    <a:srgbClr val="000090"/>
                  </a:solidFill>
                </a:rPr>
                <a:t>11</a:t>
              </a:r>
              <a:endParaRPr lang="en-US" sz="1400" dirty="0">
                <a:solidFill>
                  <a:srgbClr val="000090"/>
                </a:solidFill>
              </a:endParaRPr>
            </a:p>
          </p:txBody>
        </p:sp>
        <p:sp>
          <p:nvSpPr>
            <p:cNvPr id="22" name="TextBox 21"/>
            <p:cNvSpPr txBox="1"/>
            <p:nvPr/>
          </p:nvSpPr>
          <p:spPr>
            <a:xfrm>
              <a:off x="4618851" y="5484403"/>
              <a:ext cx="506862" cy="425467"/>
            </a:xfrm>
            <a:prstGeom prst="rect">
              <a:avLst/>
            </a:prstGeom>
            <a:noFill/>
          </p:spPr>
          <p:txBody>
            <a:bodyPr wrap="none" rtlCol="0">
              <a:spAutoFit/>
            </a:bodyPr>
            <a:lstStyle/>
            <a:p>
              <a:r>
                <a:rPr lang="en-US" sz="1400" dirty="0" smtClean="0">
                  <a:solidFill>
                    <a:srgbClr val="000090"/>
                  </a:solidFill>
                </a:rPr>
                <a:t>12</a:t>
              </a:r>
              <a:endParaRPr lang="en-US" sz="1400" dirty="0">
                <a:solidFill>
                  <a:srgbClr val="000090"/>
                </a:solidFill>
              </a:endParaRPr>
            </a:p>
          </p:txBody>
        </p:sp>
        <p:sp>
          <p:nvSpPr>
            <p:cNvPr id="23" name="TextBox 22"/>
            <p:cNvSpPr txBox="1"/>
            <p:nvPr/>
          </p:nvSpPr>
          <p:spPr>
            <a:xfrm>
              <a:off x="5943513" y="5484403"/>
              <a:ext cx="506862" cy="425467"/>
            </a:xfrm>
            <a:prstGeom prst="rect">
              <a:avLst/>
            </a:prstGeom>
            <a:noFill/>
          </p:spPr>
          <p:txBody>
            <a:bodyPr wrap="none" rtlCol="0">
              <a:spAutoFit/>
            </a:bodyPr>
            <a:lstStyle/>
            <a:p>
              <a:r>
                <a:rPr lang="en-US" sz="1400" dirty="0" smtClean="0">
                  <a:solidFill>
                    <a:srgbClr val="000090"/>
                  </a:solidFill>
                </a:rPr>
                <a:t>13</a:t>
              </a:r>
              <a:endParaRPr lang="en-US" sz="1400" dirty="0">
                <a:solidFill>
                  <a:srgbClr val="000090"/>
                </a:solidFill>
              </a:endParaRPr>
            </a:p>
          </p:txBody>
        </p:sp>
        <p:sp>
          <p:nvSpPr>
            <p:cNvPr id="24" name="TextBox 23"/>
            <p:cNvSpPr txBox="1"/>
            <p:nvPr/>
          </p:nvSpPr>
          <p:spPr>
            <a:xfrm>
              <a:off x="6921757" y="5484403"/>
              <a:ext cx="506862" cy="425467"/>
            </a:xfrm>
            <a:prstGeom prst="rect">
              <a:avLst/>
            </a:prstGeom>
            <a:noFill/>
          </p:spPr>
          <p:txBody>
            <a:bodyPr wrap="none" rtlCol="0">
              <a:spAutoFit/>
            </a:bodyPr>
            <a:lstStyle/>
            <a:p>
              <a:r>
                <a:rPr lang="en-US" sz="1400" dirty="0" smtClean="0">
                  <a:solidFill>
                    <a:srgbClr val="000090"/>
                  </a:solidFill>
                </a:rPr>
                <a:t>14</a:t>
              </a:r>
              <a:endParaRPr lang="en-US" sz="1400" dirty="0">
                <a:solidFill>
                  <a:srgbClr val="000090"/>
                </a:solidFill>
              </a:endParaRPr>
            </a:p>
          </p:txBody>
        </p:sp>
        <p:sp>
          <p:nvSpPr>
            <p:cNvPr id="25" name="TextBox 24"/>
            <p:cNvSpPr txBox="1"/>
            <p:nvPr/>
          </p:nvSpPr>
          <p:spPr>
            <a:xfrm>
              <a:off x="8048912" y="5484403"/>
              <a:ext cx="506862" cy="425467"/>
            </a:xfrm>
            <a:prstGeom prst="rect">
              <a:avLst/>
            </a:prstGeom>
            <a:noFill/>
          </p:spPr>
          <p:txBody>
            <a:bodyPr wrap="none" rtlCol="0">
              <a:spAutoFit/>
            </a:bodyPr>
            <a:lstStyle/>
            <a:p>
              <a:r>
                <a:rPr lang="en-US" sz="1400" dirty="0" smtClean="0">
                  <a:solidFill>
                    <a:srgbClr val="000090"/>
                  </a:solidFill>
                </a:rPr>
                <a:t>15</a:t>
              </a:r>
              <a:endParaRPr lang="en-US" sz="1400" dirty="0">
                <a:solidFill>
                  <a:srgbClr val="000090"/>
                </a:solidFill>
              </a:endParaRPr>
            </a:p>
          </p:txBody>
        </p:sp>
      </p:grpSp>
      <p:graphicFrame>
        <p:nvGraphicFramePr>
          <p:cNvPr id="26" name="Table 25"/>
          <p:cNvGraphicFramePr>
            <a:graphicFrameLocks noGrp="1"/>
          </p:cNvGraphicFramePr>
          <p:nvPr>
            <p:extLst>
              <p:ext uri="{D42A27DB-BD31-4B8C-83A1-F6EECF244321}">
                <p14:modId xmlns:p14="http://schemas.microsoft.com/office/powerpoint/2010/main" val="2249411242"/>
              </p:ext>
            </p:extLst>
          </p:nvPr>
        </p:nvGraphicFramePr>
        <p:xfrm>
          <a:off x="432080" y="1243714"/>
          <a:ext cx="8236912" cy="741680"/>
        </p:xfrm>
        <a:graphic>
          <a:graphicData uri="http://schemas.openxmlformats.org/drawingml/2006/table">
            <a:tbl>
              <a:tblPr firstRow="1" bandRow="1">
                <a:tableStyleId>{5C22544A-7EE6-4342-B048-85BDC9FD1C3A}</a:tableStyleId>
              </a:tblPr>
              <a:tblGrid>
                <a:gridCol w="514807"/>
                <a:gridCol w="514807"/>
                <a:gridCol w="514807"/>
                <a:gridCol w="514807"/>
                <a:gridCol w="514807"/>
                <a:gridCol w="514807"/>
                <a:gridCol w="514807"/>
                <a:gridCol w="514807"/>
                <a:gridCol w="514807"/>
                <a:gridCol w="514807"/>
                <a:gridCol w="514807"/>
                <a:gridCol w="514807"/>
                <a:gridCol w="514807"/>
                <a:gridCol w="514807"/>
                <a:gridCol w="514807"/>
                <a:gridCol w="514807"/>
              </a:tblGrid>
              <a:tr h="370840">
                <a:tc>
                  <a:txBody>
                    <a:bodyPr/>
                    <a:lstStyle/>
                    <a:p>
                      <a:pPr algn="ctr"/>
                      <a:r>
                        <a:rPr lang="en-US" dirty="0" smtClean="0">
                          <a:solidFill>
                            <a:srgbClr val="000090"/>
                          </a:solidFill>
                        </a:rPr>
                        <a:t>0</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5</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9</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11</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14</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18</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19</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21</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33</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17</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27</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009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009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009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009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70840">
                <a:tc>
                  <a:txBody>
                    <a:bodyPr/>
                    <a:lstStyle/>
                    <a:p>
                      <a:pPr algn="ctr"/>
                      <a:r>
                        <a:rPr lang="en-US" dirty="0" smtClean="0">
                          <a:solidFill>
                            <a:srgbClr val="000090"/>
                          </a:solidFill>
                        </a:rPr>
                        <a:t>0</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1</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2</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3</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4</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5</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6</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7</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8</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9</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10</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endParaRPr lang="en-US" dirty="0">
                        <a:solidFill>
                          <a:srgbClr val="000090"/>
                        </a:solidFill>
                      </a:endParaRPr>
                    </a:p>
                  </a:txBody>
                  <a:tcPr>
                    <a:lnT w="12700" cap="flat" cmpd="sng" algn="ctr">
                      <a:noFill/>
                      <a:prstDash val="solid"/>
                      <a:round/>
                      <a:headEnd type="none" w="med" len="med"/>
                      <a:tailEnd type="none" w="med" len="med"/>
                    </a:lnT>
                    <a:noFill/>
                  </a:tcPr>
                </a:tc>
                <a:tc>
                  <a:txBody>
                    <a:bodyPr/>
                    <a:lstStyle/>
                    <a:p>
                      <a:pPr algn="ctr"/>
                      <a:endParaRPr lang="en-US" dirty="0">
                        <a:solidFill>
                          <a:srgbClr val="000090"/>
                        </a:solidFill>
                      </a:endParaRPr>
                    </a:p>
                  </a:txBody>
                  <a:tcPr>
                    <a:lnT w="12700" cap="flat" cmpd="sng" algn="ctr">
                      <a:noFill/>
                      <a:prstDash val="solid"/>
                      <a:round/>
                      <a:headEnd type="none" w="med" len="med"/>
                      <a:tailEnd type="none" w="med" len="med"/>
                    </a:lnT>
                    <a:noFill/>
                  </a:tcPr>
                </a:tc>
                <a:tc>
                  <a:txBody>
                    <a:bodyPr/>
                    <a:lstStyle/>
                    <a:p>
                      <a:pPr algn="ctr"/>
                      <a:endParaRPr lang="en-US" dirty="0">
                        <a:solidFill>
                          <a:srgbClr val="000090"/>
                        </a:solidFill>
                      </a:endParaRPr>
                    </a:p>
                  </a:txBody>
                  <a:tcPr>
                    <a:lnT w="12700" cap="flat" cmpd="sng" algn="ctr">
                      <a:noFill/>
                      <a:prstDash val="solid"/>
                      <a:round/>
                      <a:headEnd type="none" w="med" len="med"/>
                      <a:tailEnd type="none" w="med" len="med"/>
                    </a:lnT>
                    <a:noFill/>
                  </a:tcPr>
                </a:tc>
                <a:tc>
                  <a:txBody>
                    <a:bodyPr/>
                    <a:lstStyle/>
                    <a:p>
                      <a:pPr algn="ctr"/>
                      <a:endParaRPr lang="en-US" dirty="0">
                        <a:solidFill>
                          <a:srgbClr val="000090"/>
                        </a:solidFill>
                      </a:endParaRPr>
                    </a:p>
                  </a:txBody>
                  <a:tcPr>
                    <a:lnT w="12700" cap="flat" cmpd="sng" algn="ctr">
                      <a:noFill/>
                      <a:prstDash val="solid"/>
                      <a:round/>
                      <a:headEnd type="none" w="med" len="med"/>
                      <a:tailEnd type="none" w="med" len="med"/>
                    </a:lnT>
                    <a:noFill/>
                  </a:tcPr>
                </a:tc>
                <a:tc>
                  <a:txBody>
                    <a:bodyPr/>
                    <a:lstStyle/>
                    <a:p>
                      <a:pPr algn="ctr"/>
                      <a:endParaRPr lang="en-US" dirty="0">
                        <a:solidFill>
                          <a:srgbClr val="000090"/>
                        </a:solidFill>
                      </a:endParaRPr>
                    </a:p>
                  </a:txBody>
                  <a:tcPr>
                    <a:lnT w="12700" cap="flat" cmpd="sng" algn="ctr">
                      <a:noFill/>
                      <a:prstDash val="solid"/>
                      <a:round/>
                      <a:headEnd type="none" w="med" len="med"/>
                      <a:tailEnd type="none" w="med" len="med"/>
                    </a:lnT>
                    <a:noFill/>
                  </a:tcPr>
                </a:tc>
              </a:tr>
            </a:tbl>
          </a:graphicData>
        </a:graphic>
      </p:graphicFrame>
      <p:sp>
        <p:nvSpPr>
          <p:cNvPr id="27" name="TextBox 26"/>
          <p:cNvSpPr txBox="1"/>
          <p:nvPr/>
        </p:nvSpPr>
        <p:spPr>
          <a:xfrm>
            <a:off x="143293" y="859045"/>
            <a:ext cx="798215" cy="338554"/>
          </a:xfrm>
          <a:prstGeom prst="rect">
            <a:avLst/>
          </a:prstGeom>
          <a:noFill/>
        </p:spPr>
        <p:txBody>
          <a:bodyPr wrap="none" rtlCol="0">
            <a:spAutoFit/>
          </a:bodyPr>
          <a:lstStyle/>
          <a:p>
            <a:r>
              <a:rPr lang="en-US" sz="1600" dirty="0" smtClean="0"/>
              <a:t>unused</a:t>
            </a:r>
            <a:endParaRPr lang="en-US" sz="1600" dirty="0"/>
          </a:p>
        </p:txBody>
      </p:sp>
      <p:sp>
        <p:nvSpPr>
          <p:cNvPr id="28" name="Line Callout 1 27"/>
          <p:cNvSpPr/>
          <p:nvPr/>
        </p:nvSpPr>
        <p:spPr>
          <a:xfrm>
            <a:off x="791547" y="532364"/>
            <a:ext cx="840527" cy="328956"/>
          </a:xfrm>
          <a:prstGeom prst="borderCallout1">
            <a:avLst>
              <a:gd name="adj1" fmla="val 101958"/>
              <a:gd name="adj2" fmla="val 54186"/>
              <a:gd name="adj3" fmla="val 202365"/>
              <a:gd name="adj4" fmla="val 46328"/>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0</a:t>
            </a:r>
            <a:endParaRPr lang="en-US" dirty="0">
              <a:solidFill>
                <a:schemeClr val="accent3">
                  <a:lumMod val="50000"/>
                </a:schemeClr>
              </a:solidFill>
            </a:endParaRPr>
          </a:p>
        </p:txBody>
      </p:sp>
      <p:sp>
        <p:nvSpPr>
          <p:cNvPr id="29" name="Left Brace 28"/>
          <p:cNvSpPr/>
          <p:nvPr/>
        </p:nvSpPr>
        <p:spPr>
          <a:xfrm rot="5400000" flipV="1">
            <a:off x="1916159" y="617700"/>
            <a:ext cx="179598" cy="980199"/>
          </a:xfrm>
          <a:prstGeom prst="leftBrace">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lumMod val="50000"/>
                </a:schemeClr>
              </a:solidFill>
            </a:endParaRPr>
          </a:p>
        </p:txBody>
      </p:sp>
      <p:sp>
        <p:nvSpPr>
          <p:cNvPr id="30" name="Rectangle 29"/>
          <p:cNvSpPr/>
          <p:nvPr/>
        </p:nvSpPr>
        <p:spPr>
          <a:xfrm>
            <a:off x="1690081" y="532364"/>
            <a:ext cx="840527" cy="328956"/>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1</a:t>
            </a:r>
            <a:endParaRPr lang="en-US" dirty="0">
              <a:solidFill>
                <a:schemeClr val="accent3">
                  <a:lumMod val="50000"/>
                </a:schemeClr>
              </a:solidFill>
            </a:endParaRPr>
          </a:p>
        </p:txBody>
      </p:sp>
      <p:sp>
        <p:nvSpPr>
          <p:cNvPr id="31" name="Left Brace 30"/>
          <p:cNvSpPr/>
          <p:nvPr/>
        </p:nvSpPr>
        <p:spPr>
          <a:xfrm rot="5400000" flipV="1">
            <a:off x="3455763" y="125690"/>
            <a:ext cx="179599" cy="1964221"/>
          </a:xfrm>
          <a:prstGeom prst="leftBrace">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lumMod val="50000"/>
                </a:schemeClr>
              </a:solidFill>
            </a:endParaRPr>
          </a:p>
        </p:txBody>
      </p:sp>
      <p:sp>
        <p:nvSpPr>
          <p:cNvPr id="32" name="Rectangle 31"/>
          <p:cNvSpPr/>
          <p:nvPr/>
        </p:nvSpPr>
        <p:spPr>
          <a:xfrm>
            <a:off x="3106510" y="531911"/>
            <a:ext cx="840527" cy="328956"/>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2</a:t>
            </a:r>
            <a:endParaRPr lang="en-US" dirty="0">
              <a:solidFill>
                <a:schemeClr val="accent3">
                  <a:lumMod val="50000"/>
                </a:schemeClr>
              </a:solidFill>
            </a:endParaRPr>
          </a:p>
        </p:txBody>
      </p:sp>
      <p:sp>
        <p:nvSpPr>
          <p:cNvPr id="33" name="Rectangle 32"/>
          <p:cNvSpPr/>
          <p:nvPr/>
        </p:nvSpPr>
        <p:spPr>
          <a:xfrm>
            <a:off x="6203218" y="532364"/>
            <a:ext cx="840527" cy="328956"/>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3</a:t>
            </a:r>
            <a:endParaRPr lang="en-US" dirty="0">
              <a:solidFill>
                <a:schemeClr val="accent3">
                  <a:lumMod val="50000"/>
                </a:schemeClr>
              </a:solidFill>
            </a:endParaRPr>
          </a:p>
        </p:txBody>
      </p:sp>
      <p:sp>
        <p:nvSpPr>
          <p:cNvPr id="34" name="Left Brace 33"/>
          <p:cNvSpPr/>
          <p:nvPr/>
        </p:nvSpPr>
        <p:spPr>
          <a:xfrm rot="5400000" flipV="1">
            <a:off x="6533381" y="-938002"/>
            <a:ext cx="195849" cy="4075356"/>
          </a:xfrm>
          <a:prstGeom prst="leftBrace">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lumMod val="50000"/>
                </a:schemeClr>
              </a:solidFill>
            </a:endParaRPr>
          </a:p>
        </p:txBody>
      </p:sp>
      <p:sp>
        <p:nvSpPr>
          <p:cNvPr id="36" name="TextBox 35"/>
          <p:cNvSpPr txBox="1"/>
          <p:nvPr/>
        </p:nvSpPr>
        <p:spPr>
          <a:xfrm>
            <a:off x="5555985" y="2474409"/>
            <a:ext cx="3256849" cy="1754327"/>
          </a:xfrm>
          <a:prstGeom prst="rect">
            <a:avLst/>
          </a:prstGeom>
          <a:noFill/>
        </p:spPr>
        <p:txBody>
          <a:bodyPr wrap="square" rtlCol="0">
            <a:spAutoFit/>
          </a:bodyPr>
          <a:lstStyle/>
          <a:p>
            <a:r>
              <a:rPr lang="en-US" dirty="0" smtClean="0"/>
              <a:t>left child of node </a:t>
            </a:r>
            <a:r>
              <a:rPr lang="en-US" dirty="0"/>
              <a:t>p</a:t>
            </a:r>
            <a:r>
              <a:rPr lang="en-US" dirty="0" smtClean="0"/>
              <a:t> is  2p</a:t>
            </a:r>
          </a:p>
          <a:p>
            <a:endParaRPr lang="en-US" dirty="0" smtClean="0"/>
          </a:p>
          <a:p>
            <a:r>
              <a:rPr lang="en-US" dirty="0" smtClean="0"/>
              <a:t>right child of node p is 2p + 1</a:t>
            </a:r>
          </a:p>
          <a:p>
            <a:endParaRPr lang="en-US" dirty="0" smtClean="0"/>
          </a:p>
          <a:p>
            <a:r>
              <a:rPr lang="en-US" dirty="0" smtClean="0"/>
              <a:t>the parent of child node c is c/2 (using integer division)</a:t>
            </a:r>
            <a:endParaRPr lang="en-US" dirty="0"/>
          </a:p>
        </p:txBody>
      </p:sp>
    </p:spTree>
    <p:extLst>
      <p:ext uri="{BB962C8B-B14F-4D97-AF65-F5344CB8AC3E}">
        <p14:creationId xmlns:p14="http://schemas.microsoft.com/office/powerpoint/2010/main" val="293152381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Table 25"/>
          <p:cNvGraphicFramePr>
            <a:graphicFrameLocks noGrp="1"/>
          </p:cNvGraphicFramePr>
          <p:nvPr>
            <p:extLst>
              <p:ext uri="{D42A27DB-BD31-4B8C-83A1-F6EECF244321}">
                <p14:modId xmlns:p14="http://schemas.microsoft.com/office/powerpoint/2010/main" val="2466619688"/>
              </p:ext>
            </p:extLst>
          </p:nvPr>
        </p:nvGraphicFramePr>
        <p:xfrm>
          <a:off x="432080" y="1243714"/>
          <a:ext cx="8236912" cy="741680"/>
        </p:xfrm>
        <a:graphic>
          <a:graphicData uri="http://schemas.openxmlformats.org/drawingml/2006/table">
            <a:tbl>
              <a:tblPr firstRow="1" bandRow="1">
                <a:tableStyleId>{5C22544A-7EE6-4342-B048-85BDC9FD1C3A}</a:tableStyleId>
              </a:tblPr>
              <a:tblGrid>
                <a:gridCol w="514807"/>
                <a:gridCol w="514807"/>
                <a:gridCol w="514807"/>
                <a:gridCol w="514807"/>
                <a:gridCol w="514807"/>
                <a:gridCol w="514807"/>
                <a:gridCol w="514807"/>
                <a:gridCol w="514807"/>
                <a:gridCol w="514807"/>
                <a:gridCol w="514807"/>
                <a:gridCol w="514807"/>
                <a:gridCol w="514807"/>
                <a:gridCol w="514807"/>
                <a:gridCol w="514807"/>
                <a:gridCol w="514807"/>
                <a:gridCol w="514807"/>
              </a:tblGrid>
              <a:tr h="370840">
                <a:tc>
                  <a:txBody>
                    <a:bodyPr/>
                    <a:lstStyle/>
                    <a:p>
                      <a:pPr algn="ctr"/>
                      <a:r>
                        <a:rPr lang="en-US" dirty="0" smtClean="0">
                          <a:solidFill>
                            <a:srgbClr val="000090"/>
                          </a:solidFill>
                        </a:rPr>
                        <a:t>0</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5</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9</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11</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14</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18</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19</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21</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33</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17</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r>
                        <a:rPr lang="en-US" dirty="0" smtClean="0">
                          <a:solidFill>
                            <a:srgbClr val="000090"/>
                          </a:solidFill>
                        </a:rPr>
                        <a:t>27</a:t>
                      </a: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endParaRPr lang="en-US" dirty="0">
                        <a:solidFill>
                          <a:srgbClr val="000090"/>
                        </a:solidFill>
                      </a:endParaRPr>
                    </a:p>
                  </a:txBody>
                  <a:tcPr>
                    <a:lnL w="12700" cap="flat" cmpd="sng" algn="ctr">
                      <a:solidFill>
                        <a:scrgbClr r="0" g="0" b="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009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009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009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009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r h="370840">
                <a:tc>
                  <a:txBody>
                    <a:bodyPr/>
                    <a:lstStyle/>
                    <a:p>
                      <a:pPr algn="ctr"/>
                      <a:r>
                        <a:rPr lang="en-US" dirty="0" smtClean="0">
                          <a:solidFill>
                            <a:srgbClr val="000090"/>
                          </a:solidFill>
                        </a:rPr>
                        <a:t>0</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1</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2</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3</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4</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5</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6</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7</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8</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9</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r>
                        <a:rPr lang="en-US" dirty="0" smtClean="0">
                          <a:solidFill>
                            <a:srgbClr val="000090"/>
                          </a:solidFill>
                        </a:rPr>
                        <a:t>10</a:t>
                      </a:r>
                      <a:endParaRPr lang="en-US" dirty="0">
                        <a:solidFill>
                          <a:srgbClr val="000090"/>
                        </a:solidFill>
                      </a:endParaRPr>
                    </a:p>
                  </a:txBody>
                  <a:tcPr>
                    <a:lnT w="12700" cap="flat" cmpd="sng" algn="ctr">
                      <a:solidFill>
                        <a:scrgbClr r="0" g="0" b="0"/>
                      </a:solidFill>
                      <a:prstDash val="solid"/>
                      <a:round/>
                      <a:headEnd type="none" w="med" len="med"/>
                      <a:tailEnd type="none" w="med" len="med"/>
                    </a:lnT>
                    <a:noFill/>
                  </a:tcPr>
                </a:tc>
                <a:tc>
                  <a:txBody>
                    <a:bodyPr/>
                    <a:lstStyle/>
                    <a:p>
                      <a:pPr algn="ctr"/>
                      <a:endParaRPr lang="en-US" dirty="0">
                        <a:solidFill>
                          <a:srgbClr val="000090"/>
                        </a:solidFill>
                      </a:endParaRPr>
                    </a:p>
                  </a:txBody>
                  <a:tcPr>
                    <a:lnT w="12700" cap="flat" cmpd="sng" algn="ctr">
                      <a:noFill/>
                      <a:prstDash val="solid"/>
                      <a:round/>
                      <a:headEnd type="none" w="med" len="med"/>
                      <a:tailEnd type="none" w="med" len="med"/>
                    </a:lnT>
                    <a:noFill/>
                  </a:tcPr>
                </a:tc>
                <a:tc>
                  <a:txBody>
                    <a:bodyPr/>
                    <a:lstStyle/>
                    <a:p>
                      <a:pPr algn="ctr"/>
                      <a:endParaRPr lang="en-US" dirty="0">
                        <a:solidFill>
                          <a:srgbClr val="000090"/>
                        </a:solidFill>
                      </a:endParaRPr>
                    </a:p>
                  </a:txBody>
                  <a:tcPr>
                    <a:lnT w="12700" cap="flat" cmpd="sng" algn="ctr">
                      <a:noFill/>
                      <a:prstDash val="solid"/>
                      <a:round/>
                      <a:headEnd type="none" w="med" len="med"/>
                      <a:tailEnd type="none" w="med" len="med"/>
                    </a:lnT>
                    <a:noFill/>
                  </a:tcPr>
                </a:tc>
                <a:tc>
                  <a:txBody>
                    <a:bodyPr/>
                    <a:lstStyle/>
                    <a:p>
                      <a:pPr algn="ctr"/>
                      <a:endParaRPr lang="en-US" dirty="0">
                        <a:solidFill>
                          <a:srgbClr val="000090"/>
                        </a:solidFill>
                      </a:endParaRPr>
                    </a:p>
                  </a:txBody>
                  <a:tcPr>
                    <a:lnT w="12700" cap="flat" cmpd="sng" algn="ctr">
                      <a:noFill/>
                      <a:prstDash val="solid"/>
                      <a:round/>
                      <a:headEnd type="none" w="med" len="med"/>
                      <a:tailEnd type="none" w="med" len="med"/>
                    </a:lnT>
                    <a:noFill/>
                  </a:tcPr>
                </a:tc>
                <a:tc>
                  <a:txBody>
                    <a:bodyPr/>
                    <a:lstStyle/>
                    <a:p>
                      <a:pPr algn="ctr"/>
                      <a:endParaRPr lang="en-US" dirty="0">
                        <a:solidFill>
                          <a:srgbClr val="000090"/>
                        </a:solidFill>
                      </a:endParaRPr>
                    </a:p>
                  </a:txBody>
                  <a:tcPr>
                    <a:lnT w="12700" cap="flat" cmpd="sng" algn="ctr">
                      <a:noFill/>
                      <a:prstDash val="solid"/>
                      <a:round/>
                      <a:headEnd type="none" w="med" len="med"/>
                      <a:tailEnd type="none" w="med" len="med"/>
                    </a:lnT>
                    <a:noFill/>
                  </a:tcPr>
                </a:tc>
                <a:tc>
                  <a:txBody>
                    <a:bodyPr/>
                    <a:lstStyle/>
                    <a:p>
                      <a:pPr algn="ctr"/>
                      <a:endParaRPr lang="en-US" dirty="0">
                        <a:solidFill>
                          <a:srgbClr val="000090"/>
                        </a:solidFill>
                      </a:endParaRPr>
                    </a:p>
                  </a:txBody>
                  <a:tcPr>
                    <a:lnT w="12700" cap="flat" cmpd="sng" algn="ctr">
                      <a:noFill/>
                      <a:prstDash val="solid"/>
                      <a:round/>
                      <a:headEnd type="none" w="med" len="med"/>
                      <a:tailEnd type="none" w="med" len="med"/>
                    </a:lnT>
                    <a:noFill/>
                  </a:tcPr>
                </a:tc>
              </a:tr>
            </a:tbl>
          </a:graphicData>
        </a:graphic>
      </p:graphicFrame>
      <p:sp>
        <p:nvSpPr>
          <p:cNvPr id="27" name="TextBox 26"/>
          <p:cNvSpPr txBox="1"/>
          <p:nvPr/>
        </p:nvSpPr>
        <p:spPr>
          <a:xfrm>
            <a:off x="143293" y="859045"/>
            <a:ext cx="798215" cy="338554"/>
          </a:xfrm>
          <a:prstGeom prst="rect">
            <a:avLst/>
          </a:prstGeom>
          <a:noFill/>
        </p:spPr>
        <p:txBody>
          <a:bodyPr wrap="none" rtlCol="0">
            <a:spAutoFit/>
          </a:bodyPr>
          <a:lstStyle/>
          <a:p>
            <a:r>
              <a:rPr lang="en-US" sz="1600" dirty="0" smtClean="0"/>
              <a:t>unused</a:t>
            </a:r>
            <a:endParaRPr lang="en-US" sz="1600" dirty="0"/>
          </a:p>
        </p:txBody>
      </p:sp>
      <p:sp>
        <p:nvSpPr>
          <p:cNvPr id="28" name="Line Callout 1 27"/>
          <p:cNvSpPr/>
          <p:nvPr/>
        </p:nvSpPr>
        <p:spPr>
          <a:xfrm>
            <a:off x="791547" y="532364"/>
            <a:ext cx="840527" cy="328956"/>
          </a:xfrm>
          <a:prstGeom prst="borderCallout1">
            <a:avLst>
              <a:gd name="adj1" fmla="val 101958"/>
              <a:gd name="adj2" fmla="val 54186"/>
              <a:gd name="adj3" fmla="val 202365"/>
              <a:gd name="adj4" fmla="val 46328"/>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0</a:t>
            </a:r>
            <a:endParaRPr lang="en-US" dirty="0">
              <a:solidFill>
                <a:schemeClr val="accent3">
                  <a:lumMod val="50000"/>
                </a:schemeClr>
              </a:solidFill>
            </a:endParaRPr>
          </a:p>
        </p:txBody>
      </p:sp>
      <p:sp>
        <p:nvSpPr>
          <p:cNvPr id="29" name="Left Brace 28"/>
          <p:cNvSpPr/>
          <p:nvPr/>
        </p:nvSpPr>
        <p:spPr>
          <a:xfrm rot="5400000" flipV="1">
            <a:off x="1916159" y="617700"/>
            <a:ext cx="179598" cy="980199"/>
          </a:xfrm>
          <a:prstGeom prst="leftBrace">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lumMod val="50000"/>
                </a:schemeClr>
              </a:solidFill>
            </a:endParaRPr>
          </a:p>
        </p:txBody>
      </p:sp>
      <p:sp>
        <p:nvSpPr>
          <p:cNvPr id="30" name="Rectangle 29"/>
          <p:cNvSpPr/>
          <p:nvPr/>
        </p:nvSpPr>
        <p:spPr>
          <a:xfrm>
            <a:off x="1690081" y="532364"/>
            <a:ext cx="840527" cy="328956"/>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1</a:t>
            </a:r>
            <a:endParaRPr lang="en-US" dirty="0">
              <a:solidFill>
                <a:schemeClr val="accent3">
                  <a:lumMod val="50000"/>
                </a:schemeClr>
              </a:solidFill>
            </a:endParaRPr>
          </a:p>
        </p:txBody>
      </p:sp>
      <p:sp>
        <p:nvSpPr>
          <p:cNvPr id="31" name="Left Brace 30"/>
          <p:cNvSpPr/>
          <p:nvPr/>
        </p:nvSpPr>
        <p:spPr>
          <a:xfrm rot="5400000" flipV="1">
            <a:off x="3455763" y="125690"/>
            <a:ext cx="179599" cy="1964221"/>
          </a:xfrm>
          <a:prstGeom prst="leftBrace">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lumMod val="50000"/>
                </a:schemeClr>
              </a:solidFill>
            </a:endParaRPr>
          </a:p>
        </p:txBody>
      </p:sp>
      <p:sp>
        <p:nvSpPr>
          <p:cNvPr id="32" name="Rectangle 31"/>
          <p:cNvSpPr/>
          <p:nvPr/>
        </p:nvSpPr>
        <p:spPr>
          <a:xfrm>
            <a:off x="3106510" y="531911"/>
            <a:ext cx="840527" cy="328956"/>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2</a:t>
            </a:r>
            <a:endParaRPr lang="en-US" dirty="0">
              <a:solidFill>
                <a:schemeClr val="accent3">
                  <a:lumMod val="50000"/>
                </a:schemeClr>
              </a:solidFill>
            </a:endParaRPr>
          </a:p>
        </p:txBody>
      </p:sp>
      <p:sp>
        <p:nvSpPr>
          <p:cNvPr id="33" name="Rectangle 32"/>
          <p:cNvSpPr/>
          <p:nvPr/>
        </p:nvSpPr>
        <p:spPr>
          <a:xfrm>
            <a:off x="6203218" y="532364"/>
            <a:ext cx="840527" cy="328956"/>
          </a:xfrm>
          <a:prstGeom prst="rect">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3">
                    <a:lumMod val="50000"/>
                  </a:schemeClr>
                </a:solidFill>
              </a:rPr>
              <a:t>level 3</a:t>
            </a:r>
            <a:endParaRPr lang="en-US" dirty="0">
              <a:solidFill>
                <a:schemeClr val="accent3">
                  <a:lumMod val="50000"/>
                </a:schemeClr>
              </a:solidFill>
            </a:endParaRPr>
          </a:p>
        </p:txBody>
      </p:sp>
      <p:sp>
        <p:nvSpPr>
          <p:cNvPr id="34" name="Left Brace 33"/>
          <p:cNvSpPr/>
          <p:nvPr/>
        </p:nvSpPr>
        <p:spPr>
          <a:xfrm rot="5400000" flipV="1">
            <a:off x="6533381" y="-938002"/>
            <a:ext cx="195849" cy="4075356"/>
          </a:xfrm>
          <a:prstGeom prst="leftBrace">
            <a:avLst/>
          </a:prstGeom>
          <a:noFill/>
          <a:ln>
            <a:solidFill>
              <a:schemeClr val="accent2">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lumMod val="50000"/>
                </a:schemeClr>
              </a:solidFill>
            </a:endParaRPr>
          </a:p>
        </p:txBody>
      </p:sp>
      <p:sp>
        <p:nvSpPr>
          <p:cNvPr id="2" name="Rectangle 1"/>
          <p:cNvSpPr/>
          <p:nvPr/>
        </p:nvSpPr>
        <p:spPr>
          <a:xfrm>
            <a:off x="432079" y="2150016"/>
            <a:ext cx="8236905" cy="4585870"/>
          </a:xfrm>
          <a:prstGeom prst="rect">
            <a:avLst/>
          </a:prstGeom>
        </p:spPr>
        <p:txBody>
          <a:bodyPr wrap="square">
            <a:spAutoFit/>
          </a:bodyPr>
          <a:lstStyle/>
          <a:p>
            <a:r>
              <a:rPr lang="en-US" sz="2000" b="1" dirty="0" smtClean="0"/>
              <a:t>class</a:t>
            </a:r>
            <a:r>
              <a:rPr lang="en-US" sz="2000" dirty="0" smtClean="0"/>
              <a:t> BinHeap:</a:t>
            </a:r>
          </a:p>
          <a:p>
            <a:r>
              <a:rPr lang="en-US" sz="2000" dirty="0" smtClean="0"/>
              <a:t>    </a:t>
            </a:r>
            <a:r>
              <a:rPr lang="en-US" sz="2000" b="1" dirty="0" smtClean="0"/>
              <a:t>def</a:t>
            </a:r>
            <a:r>
              <a:rPr lang="en-US" sz="2000" dirty="0" smtClean="0"/>
              <a:t> __init__(self):</a:t>
            </a:r>
          </a:p>
          <a:p>
            <a:r>
              <a:rPr lang="en-US" sz="2000" dirty="0" smtClean="0"/>
              <a:t>        self.heapList = [0]</a:t>
            </a:r>
          </a:p>
          <a:p>
            <a:r>
              <a:rPr lang="en-US" sz="2000" dirty="0" smtClean="0"/>
              <a:t>        self.currentSize = 0</a:t>
            </a:r>
          </a:p>
          <a:p>
            <a:endParaRPr lang="en-US" sz="2000" dirty="0"/>
          </a:p>
          <a:p>
            <a:r>
              <a:rPr lang="en-US" sz="2400" dirty="0" smtClean="0"/>
              <a:t>Here is the code to construct our binary heap.</a:t>
            </a:r>
          </a:p>
          <a:p>
            <a:endParaRPr lang="en-US" sz="2400" dirty="0"/>
          </a:p>
          <a:p>
            <a:r>
              <a:rPr lang="en-US" sz="2400" dirty="0" smtClean="0"/>
              <a:t>We start with a list of just one element that is not used and keep track of the total size of the heap with another instance variable</a:t>
            </a:r>
          </a:p>
          <a:p>
            <a:endParaRPr lang="en-US" sz="2400" dirty="0"/>
          </a:p>
          <a:p>
            <a:r>
              <a:rPr lang="en-US" sz="2400" dirty="0" smtClean="0"/>
              <a:t>Now we can insert new items by first just appending them to the heap, but we need to talk about how to keep the priorities all arranged.</a:t>
            </a:r>
            <a:endParaRPr lang="en-US" sz="2400" dirty="0"/>
          </a:p>
        </p:txBody>
      </p:sp>
    </p:spTree>
    <p:extLst>
      <p:ext uri="{BB962C8B-B14F-4D97-AF65-F5344CB8AC3E}">
        <p14:creationId xmlns:p14="http://schemas.microsoft.com/office/powerpoint/2010/main" val="151771316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Heap Order Property</a:t>
            </a:r>
            <a:endParaRPr lang="en-US" dirty="0"/>
          </a:p>
        </p:txBody>
      </p:sp>
      <p:sp>
        <p:nvSpPr>
          <p:cNvPr id="3" name="Content Placeholder 2"/>
          <p:cNvSpPr>
            <a:spLocks noGrp="1"/>
          </p:cNvSpPr>
          <p:nvPr>
            <p:ph idx="1"/>
          </p:nvPr>
        </p:nvSpPr>
        <p:spPr/>
        <p:txBody>
          <a:bodyPr>
            <a:normAutofit lnSpcReduction="10000"/>
          </a:bodyPr>
          <a:lstStyle/>
          <a:p>
            <a:r>
              <a:rPr lang="en-US" dirty="0" smtClean="0"/>
              <a:t>We have to maintain a special order to be able to quickly with O( </a:t>
            </a:r>
            <a:r>
              <a:rPr lang="en-US" dirty="0" smtClean="0"/>
              <a:t>log n</a:t>
            </a:r>
            <a:r>
              <a:rPr lang="en-US" dirty="0" smtClean="0"/>
              <a:t>) time always remove the smallest item of the heap.</a:t>
            </a:r>
          </a:p>
          <a:p>
            <a:r>
              <a:rPr lang="en-US" dirty="0" smtClean="0"/>
              <a:t>We will rely on the heap always meeting the </a:t>
            </a:r>
            <a:br>
              <a:rPr lang="en-US" dirty="0" smtClean="0"/>
            </a:br>
            <a:r>
              <a:rPr lang="en-US" dirty="0" smtClean="0"/>
              <a:t>"Heap order property"::</a:t>
            </a:r>
          </a:p>
          <a:p>
            <a:pPr marL="919163" indent="0">
              <a:buNone/>
              <a:tabLst>
                <a:tab pos="919163" algn="l"/>
              </a:tabLst>
            </a:pPr>
            <a:r>
              <a:rPr lang="en-US" i="1" dirty="0" smtClean="0">
                <a:solidFill>
                  <a:srgbClr val="000090"/>
                </a:solidFill>
              </a:rPr>
              <a:t>In a heap, for every node x with parent p, the key in p is smaller than or equal to the key in x.  (or for every parent there are no children that are smaller then them)</a:t>
            </a:r>
            <a:endParaRPr lang="en-US" i="1" dirty="0">
              <a:solidFill>
                <a:srgbClr val="000090"/>
              </a:solidFill>
            </a:endParaRPr>
          </a:p>
        </p:txBody>
      </p:sp>
    </p:spTree>
    <p:extLst>
      <p:ext uri="{BB962C8B-B14F-4D97-AF65-F5344CB8AC3E}">
        <p14:creationId xmlns:p14="http://schemas.microsoft.com/office/powerpoint/2010/main" val="319130988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168400" y="1104900"/>
            <a:ext cx="6807200" cy="4635500"/>
          </a:xfrm>
          <a:prstGeom prst="rect">
            <a:avLst/>
          </a:prstGeom>
        </p:spPr>
      </p:pic>
      <p:sp>
        <p:nvSpPr>
          <p:cNvPr id="5" name="TextBox 4"/>
          <p:cNvSpPr txBox="1"/>
          <p:nvPr/>
        </p:nvSpPr>
        <p:spPr>
          <a:xfrm>
            <a:off x="153251" y="350359"/>
            <a:ext cx="8950913" cy="523220"/>
          </a:xfrm>
          <a:prstGeom prst="rect">
            <a:avLst/>
          </a:prstGeom>
          <a:noFill/>
        </p:spPr>
        <p:txBody>
          <a:bodyPr wrap="none" rtlCol="0">
            <a:spAutoFit/>
          </a:bodyPr>
          <a:lstStyle/>
          <a:p>
            <a:r>
              <a:rPr lang="en-US" sz="2800" dirty="0" smtClean="0"/>
              <a:t>A </a:t>
            </a:r>
            <a:r>
              <a:rPr lang="en-US" sz="2800" b="1" dirty="0" smtClean="0"/>
              <a:t>compete binary tree</a:t>
            </a:r>
            <a:r>
              <a:rPr lang="en-US" sz="2800" dirty="0" smtClean="0"/>
              <a:t> that follows the </a:t>
            </a:r>
            <a:r>
              <a:rPr lang="en-US" sz="2800" b="1" dirty="0" smtClean="0"/>
              <a:t>heap order property</a:t>
            </a:r>
            <a:endParaRPr lang="en-US" sz="2800" b="1" dirty="0"/>
          </a:p>
        </p:txBody>
      </p:sp>
    </p:spTree>
    <p:extLst>
      <p:ext uri="{BB962C8B-B14F-4D97-AF65-F5344CB8AC3E}">
        <p14:creationId xmlns:p14="http://schemas.microsoft.com/office/powerpoint/2010/main" val="368459520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insert(item): </a:t>
            </a:r>
            <a:r>
              <a:rPr lang="en-US" dirty="0" smtClean="0"/>
              <a:t>we </a:t>
            </a:r>
            <a:r>
              <a:rPr lang="en-US" dirty="0" smtClean="0"/>
              <a:t>insert at end:</a:t>
            </a:r>
            <a:endParaRPr lang="en-US" dirty="0"/>
          </a:p>
        </p:txBody>
      </p:sp>
      <p:pic>
        <p:nvPicPr>
          <p:cNvPr id="5" name="Picture 4"/>
          <p:cNvPicPr>
            <a:picLocks noChangeAspect="1"/>
          </p:cNvPicPr>
          <p:nvPr/>
        </p:nvPicPr>
        <p:blipFill>
          <a:blip r:embed="rId2"/>
          <a:stretch>
            <a:fillRect/>
          </a:stretch>
        </p:blipFill>
        <p:spPr>
          <a:xfrm>
            <a:off x="0" y="1181100"/>
            <a:ext cx="9144000" cy="4474029"/>
          </a:xfrm>
          <a:prstGeom prst="rect">
            <a:avLst/>
          </a:prstGeom>
        </p:spPr>
      </p:pic>
    </p:spTree>
    <p:extLst>
      <p:ext uri="{BB962C8B-B14F-4D97-AF65-F5344CB8AC3E}">
        <p14:creationId xmlns:p14="http://schemas.microsoft.com/office/powerpoint/2010/main" val="2923949901"/>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7556"/>
            <a:ext cx="9144000" cy="1143000"/>
          </a:xfrm>
        </p:spPr>
        <p:txBody>
          <a:bodyPr>
            <a:normAutofit fontScale="90000"/>
          </a:bodyPr>
          <a:lstStyle/>
          <a:p>
            <a:r>
              <a:rPr lang="en-US" dirty="0" smtClean="0"/>
              <a:t>we can fix this by swapping it with each parent that it is smaller than</a:t>
            </a:r>
            <a:endParaRPr lang="en-US" dirty="0"/>
          </a:p>
        </p:txBody>
      </p:sp>
      <p:pic>
        <p:nvPicPr>
          <p:cNvPr id="4" name="Picture 3"/>
          <p:cNvPicPr>
            <a:picLocks noChangeAspect="1"/>
          </p:cNvPicPr>
          <p:nvPr/>
        </p:nvPicPr>
        <p:blipFill>
          <a:blip r:embed="rId2"/>
          <a:stretch>
            <a:fillRect/>
          </a:stretch>
        </p:blipFill>
        <p:spPr>
          <a:xfrm>
            <a:off x="2356922" y="1182460"/>
            <a:ext cx="5582714" cy="5675539"/>
          </a:xfrm>
          <a:prstGeom prst="rect">
            <a:avLst/>
          </a:prstGeom>
        </p:spPr>
      </p:pic>
      <p:sp>
        <p:nvSpPr>
          <p:cNvPr id="5" name="Rectangle 4"/>
          <p:cNvSpPr/>
          <p:nvPr/>
        </p:nvSpPr>
        <p:spPr>
          <a:xfrm>
            <a:off x="410883" y="4284462"/>
            <a:ext cx="2249390" cy="1569660"/>
          </a:xfrm>
          <a:prstGeom prst="rect">
            <a:avLst/>
          </a:prstGeom>
        </p:spPr>
        <p:txBody>
          <a:bodyPr wrap="square">
            <a:spAutoFit/>
          </a:bodyPr>
          <a:lstStyle/>
          <a:p>
            <a:r>
              <a:rPr lang="en-US" sz="3200" dirty="0" smtClean="0"/>
              <a:t>we call this</a:t>
            </a:r>
          </a:p>
          <a:p>
            <a:r>
              <a:rPr lang="en-US" sz="3200" dirty="0" smtClean="0"/>
              <a:t>percolating the item up</a:t>
            </a:r>
            <a:endParaRPr lang="en-US" sz="3200" dirty="0"/>
          </a:p>
        </p:txBody>
      </p:sp>
    </p:spTree>
    <p:extLst>
      <p:ext uri="{BB962C8B-B14F-4D97-AF65-F5344CB8AC3E}">
        <p14:creationId xmlns:p14="http://schemas.microsoft.com/office/powerpoint/2010/main" val="36294255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for percUp and insert</a:t>
            </a:r>
            <a:endParaRPr lang="en-US" dirty="0"/>
          </a:p>
        </p:txBody>
      </p:sp>
      <p:sp>
        <p:nvSpPr>
          <p:cNvPr id="4" name="Rectangle 3"/>
          <p:cNvSpPr/>
          <p:nvPr/>
        </p:nvSpPr>
        <p:spPr>
          <a:xfrm>
            <a:off x="457200" y="1720840"/>
            <a:ext cx="8229600" cy="4524315"/>
          </a:xfrm>
          <a:prstGeom prst="rect">
            <a:avLst/>
          </a:prstGeom>
        </p:spPr>
        <p:txBody>
          <a:bodyPr wrap="square">
            <a:spAutoFit/>
          </a:bodyPr>
          <a:lstStyle/>
          <a:p>
            <a:r>
              <a:rPr lang="en-US" sz="2400" b="1" dirty="0" smtClean="0"/>
              <a:t>def</a:t>
            </a:r>
            <a:r>
              <a:rPr lang="en-US" sz="2400" dirty="0" smtClean="0"/>
              <a:t> percUp(self,i):</a:t>
            </a:r>
          </a:p>
          <a:p>
            <a:r>
              <a:rPr lang="en-US" sz="2400" dirty="0" smtClean="0"/>
              <a:t>    </a:t>
            </a:r>
            <a:r>
              <a:rPr lang="en-US" sz="2400" b="1" dirty="0" smtClean="0"/>
              <a:t>while</a:t>
            </a:r>
            <a:r>
              <a:rPr lang="en-US" sz="2400" dirty="0" smtClean="0"/>
              <a:t> i // 2 &gt; 0:  </a:t>
            </a:r>
            <a:r>
              <a:rPr lang="en-US" sz="2400" dirty="0" smtClean="0">
                <a:solidFill>
                  <a:schemeClr val="accent3">
                    <a:lumMod val="50000"/>
                  </a:schemeClr>
                </a:solidFill>
              </a:rPr>
              <a:t># while has a parent</a:t>
            </a:r>
          </a:p>
          <a:p>
            <a:r>
              <a:rPr lang="en-US" sz="2400" dirty="0" smtClean="0"/>
              <a:t>      </a:t>
            </a:r>
            <a:r>
              <a:rPr lang="en-US" sz="2400" b="1" dirty="0" smtClean="0"/>
              <a:t>if</a:t>
            </a:r>
            <a:r>
              <a:rPr lang="en-US" sz="2400" dirty="0" smtClean="0"/>
              <a:t> self.heapList[i] &lt; self.heapList[i // 2]: </a:t>
            </a:r>
            <a:r>
              <a:rPr lang="en-US" sz="2400" dirty="0" smtClean="0">
                <a:solidFill>
                  <a:schemeClr val="accent3">
                    <a:lumMod val="50000"/>
                  </a:schemeClr>
                </a:solidFill>
              </a:rPr>
              <a:t># if out of order</a:t>
            </a:r>
            <a:endParaRPr lang="en-US" sz="2400" dirty="0" smtClean="0"/>
          </a:p>
          <a:p>
            <a:r>
              <a:rPr lang="en-US" sz="2400" dirty="0" smtClean="0"/>
              <a:t>         tmp = self.heapList[i // 2]</a:t>
            </a:r>
          </a:p>
          <a:p>
            <a:r>
              <a:rPr lang="en-US" sz="2400" dirty="0" smtClean="0"/>
              <a:t>         self.heapList[i // 2] = self.heapList[i]</a:t>
            </a:r>
          </a:p>
          <a:p>
            <a:r>
              <a:rPr lang="en-US" sz="2400" dirty="0" smtClean="0"/>
              <a:t>         self.heapList[i] = tmp</a:t>
            </a:r>
          </a:p>
          <a:p>
            <a:r>
              <a:rPr lang="en-US" sz="2400" dirty="0" smtClean="0"/>
              <a:t>      i = i // 2 </a:t>
            </a:r>
            <a:r>
              <a:rPr lang="en-US" sz="2400" dirty="0" smtClean="0">
                <a:solidFill>
                  <a:schemeClr val="accent3">
                    <a:lumMod val="50000"/>
                  </a:schemeClr>
                </a:solidFill>
              </a:rPr>
              <a:t># loop with new position</a:t>
            </a:r>
            <a:endParaRPr lang="en-US" sz="2400" dirty="0" smtClean="0"/>
          </a:p>
          <a:p>
            <a:endParaRPr lang="en-US" sz="2400" dirty="0" smtClean="0"/>
          </a:p>
          <a:p>
            <a:r>
              <a:rPr lang="en-US" sz="2400" b="1" dirty="0" smtClean="0"/>
              <a:t>def</a:t>
            </a:r>
            <a:r>
              <a:rPr lang="en-US" sz="2400" dirty="0" smtClean="0"/>
              <a:t> insert(self,k):</a:t>
            </a:r>
          </a:p>
          <a:p>
            <a:r>
              <a:rPr lang="en-US" sz="2400" dirty="0" smtClean="0"/>
              <a:t>    self.heapList.append(k) </a:t>
            </a:r>
            <a:r>
              <a:rPr lang="en-US" sz="2400" dirty="0" smtClean="0">
                <a:solidFill>
                  <a:schemeClr val="accent3">
                    <a:lumMod val="50000"/>
                  </a:schemeClr>
                </a:solidFill>
              </a:rPr>
              <a:t># insert at end of list</a:t>
            </a:r>
            <a:endParaRPr lang="en-US" sz="2400" dirty="0" smtClean="0"/>
          </a:p>
          <a:p>
            <a:r>
              <a:rPr lang="en-US" sz="2400" dirty="0" smtClean="0"/>
              <a:t>    self.currentSize = self.currentSize + 1 </a:t>
            </a:r>
            <a:r>
              <a:rPr lang="en-US" sz="2400" dirty="0" smtClean="0">
                <a:solidFill>
                  <a:schemeClr val="accent3">
                    <a:lumMod val="50000"/>
                  </a:schemeClr>
                </a:solidFill>
              </a:rPr>
              <a:t># update size</a:t>
            </a:r>
            <a:endParaRPr lang="en-US" sz="2400" dirty="0" smtClean="0"/>
          </a:p>
          <a:p>
            <a:r>
              <a:rPr lang="en-US" sz="2400" dirty="0" smtClean="0"/>
              <a:t>    self.percUp(self.currentSize) </a:t>
            </a:r>
            <a:r>
              <a:rPr lang="en-US" sz="2400" dirty="0" smtClean="0">
                <a:solidFill>
                  <a:schemeClr val="accent3">
                    <a:lumMod val="50000"/>
                  </a:schemeClr>
                </a:solidFill>
              </a:rPr>
              <a:t># adjust to be in heap order</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2701669197"/>
              </p:ext>
            </p:extLst>
          </p:nvPr>
        </p:nvGraphicFramePr>
        <p:xfrm>
          <a:off x="6337303" y="3466216"/>
          <a:ext cx="2520690" cy="1341120"/>
        </p:xfrm>
        <a:graphic>
          <a:graphicData uri="http://schemas.openxmlformats.org/drawingml/2006/table">
            <a:tbl>
              <a:tblPr firstRow="1" bandRow="1">
                <a:tableStyleId>{8EC20E35-A176-4012-BC5E-935CFFF8708E}</a:tableStyleId>
              </a:tblPr>
              <a:tblGrid>
                <a:gridCol w="1445086"/>
                <a:gridCol w="1075604"/>
              </a:tblGrid>
              <a:tr h="0">
                <a:tc>
                  <a:txBody>
                    <a:bodyPr/>
                    <a:lstStyle/>
                    <a:p>
                      <a:r>
                        <a:rPr lang="en-US" sz="1600" dirty="0" smtClean="0"/>
                        <a:t>Remember</a:t>
                      </a:r>
                      <a:r>
                        <a:rPr lang="en-US" sz="1600" baseline="0" dirty="0" smtClean="0"/>
                        <a:t> </a:t>
                      </a:r>
                      <a:endParaRPr lang="en-US" sz="1600" dirty="0"/>
                    </a:p>
                  </a:txBody>
                  <a:tcPr/>
                </a:tc>
                <a:tc>
                  <a:txBody>
                    <a:bodyPr/>
                    <a:lstStyle/>
                    <a:p>
                      <a:r>
                        <a:rPr lang="en-US" sz="1600" dirty="0" smtClean="0"/>
                        <a:t>is formula</a:t>
                      </a:r>
                      <a:endParaRPr lang="en-US" sz="1600" dirty="0"/>
                    </a:p>
                  </a:txBody>
                  <a:tcPr/>
                </a:tc>
              </a:tr>
              <a:tr h="0">
                <a:tc>
                  <a:txBody>
                    <a:bodyPr/>
                    <a:lstStyle/>
                    <a:p>
                      <a:r>
                        <a:rPr lang="en-US" sz="1600" dirty="0" smtClean="0"/>
                        <a:t>i's</a:t>
                      </a:r>
                      <a:r>
                        <a:rPr lang="en-US" sz="1600" baseline="0" dirty="0" smtClean="0"/>
                        <a:t> </a:t>
                      </a:r>
                      <a:r>
                        <a:rPr lang="en-US" sz="1600" dirty="0" smtClean="0"/>
                        <a:t>left child is</a:t>
                      </a:r>
                      <a:endParaRPr lang="en-US" sz="1600" dirty="0"/>
                    </a:p>
                  </a:txBody>
                  <a:tcPr/>
                </a:tc>
                <a:tc>
                  <a:txBody>
                    <a:bodyPr/>
                    <a:lstStyle/>
                    <a:p>
                      <a:r>
                        <a:rPr lang="en-US" sz="1600" dirty="0" smtClean="0"/>
                        <a:t>2 * i</a:t>
                      </a:r>
                      <a:endParaRPr lang="en-US" sz="1600" dirty="0"/>
                    </a:p>
                  </a:txBody>
                  <a:tcPr/>
                </a:tc>
              </a:tr>
              <a:tr h="0">
                <a:tc>
                  <a:txBody>
                    <a:bodyPr/>
                    <a:lstStyle/>
                    <a:p>
                      <a:r>
                        <a:rPr lang="en-US" sz="1600" dirty="0" smtClean="0"/>
                        <a:t>i's right child is</a:t>
                      </a:r>
                      <a:endParaRPr lang="en-US" sz="1600" dirty="0"/>
                    </a:p>
                  </a:txBody>
                  <a:tcPr/>
                </a:tc>
                <a:tc>
                  <a:txBody>
                    <a:bodyPr/>
                    <a:lstStyle/>
                    <a:p>
                      <a:r>
                        <a:rPr lang="en-US" sz="1600" dirty="0" smtClean="0"/>
                        <a:t>2 </a:t>
                      </a:r>
                      <a:r>
                        <a:rPr lang="en-US" sz="1600" dirty="0" smtClean="0"/>
                        <a:t>* i + 1</a:t>
                      </a:r>
                      <a:endParaRPr lang="en-US" sz="1600" dirty="0"/>
                    </a:p>
                  </a:txBody>
                  <a:tcPr/>
                </a:tc>
              </a:tr>
              <a:tr h="0">
                <a:tc>
                  <a:txBody>
                    <a:bodyPr/>
                    <a:lstStyle/>
                    <a:p>
                      <a:r>
                        <a:rPr lang="en-US" sz="1600" dirty="0" smtClean="0"/>
                        <a:t>i's</a:t>
                      </a:r>
                      <a:r>
                        <a:rPr lang="en-US" sz="1600" baseline="0" dirty="0" smtClean="0"/>
                        <a:t> </a:t>
                      </a:r>
                      <a:r>
                        <a:rPr lang="en-US" sz="1600" dirty="0" smtClean="0"/>
                        <a:t>parent is</a:t>
                      </a:r>
                      <a:endParaRPr lang="en-US" sz="1600" dirty="0"/>
                    </a:p>
                  </a:txBody>
                  <a:tcPr/>
                </a:tc>
                <a:tc>
                  <a:txBody>
                    <a:bodyPr/>
                    <a:lstStyle/>
                    <a:p>
                      <a:r>
                        <a:rPr lang="en-US" sz="1600" dirty="0" smtClean="0"/>
                        <a:t>i // 2</a:t>
                      </a:r>
                      <a:endParaRPr lang="en-US" sz="1600" dirty="0"/>
                    </a:p>
                  </a:txBody>
                  <a:tcPr/>
                </a:tc>
              </a:tr>
            </a:tbl>
          </a:graphicData>
        </a:graphic>
      </p:graphicFrame>
    </p:spTree>
    <p:extLst>
      <p:ext uri="{BB962C8B-B14F-4D97-AF65-F5344CB8AC3E}">
        <p14:creationId xmlns:p14="http://schemas.microsoft.com/office/powerpoint/2010/main" val="1587219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Binary Heap</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earlier we learned about a first-in first-out structure called a queue (waiting in line). An important variation of this idea is the priority queue.</a:t>
            </a:r>
          </a:p>
          <a:p>
            <a:r>
              <a:rPr lang="en-US" dirty="0"/>
              <a:t>I</a:t>
            </a:r>
            <a:r>
              <a:rPr lang="en-US" dirty="0" smtClean="0"/>
              <a:t>magine a night club that is really popular. The doorman of the club has a system for everyone in line, when they arrive at the club to get in line, they pay a dollar amount to the doorman, he then puts them in line according to the size of the amount. The higher the amount the closer to the front of the line they get placed.</a:t>
            </a:r>
            <a:endParaRPr lang="en-US" dirty="0"/>
          </a:p>
        </p:txBody>
      </p:sp>
    </p:spTree>
    <p:extLst>
      <p:ext uri="{BB962C8B-B14F-4D97-AF65-F5344CB8AC3E}">
        <p14:creationId xmlns:p14="http://schemas.microsoft.com/office/powerpoint/2010/main" val="46789923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Now for removing the smallest</a:t>
            </a:r>
            <a:endParaRPr lang="en-US" dirty="0"/>
          </a:p>
        </p:txBody>
      </p:sp>
      <p:sp>
        <p:nvSpPr>
          <p:cNvPr id="3" name="Content Placeholder 2"/>
          <p:cNvSpPr>
            <a:spLocks noGrp="1"/>
          </p:cNvSpPr>
          <p:nvPr>
            <p:ph idx="1"/>
          </p:nvPr>
        </p:nvSpPr>
        <p:spPr/>
        <p:txBody>
          <a:bodyPr/>
          <a:lstStyle/>
          <a:p>
            <a:r>
              <a:rPr lang="en-US" dirty="0" smtClean="0"/>
              <a:t>The smallest is the top root node value!</a:t>
            </a:r>
          </a:p>
          <a:p>
            <a:r>
              <a:rPr lang="en-US" dirty="0" smtClean="0"/>
              <a:t>but once we remove it, we have a hole in our "complete binary tree", so it is not complete anymore</a:t>
            </a:r>
          </a:p>
          <a:p>
            <a:r>
              <a:rPr lang="en-US" dirty="0" smtClean="0"/>
              <a:t>We need to fill the hole and also finish with the entire heap meeting the heap order property.</a:t>
            </a:r>
            <a:endParaRPr lang="en-US" dirty="0"/>
          </a:p>
        </p:txBody>
      </p:sp>
    </p:spTree>
    <p:extLst>
      <p:ext uri="{BB962C8B-B14F-4D97-AF65-F5344CB8AC3E}">
        <p14:creationId xmlns:p14="http://schemas.microsoft.com/office/powerpoint/2010/main" val="1979197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1605938"/>
            <a:ext cx="9144000" cy="4980049"/>
          </a:xfrm>
          <a:prstGeom prst="rect">
            <a:avLst/>
          </a:prstGeom>
        </p:spPr>
      </p:pic>
      <p:sp>
        <p:nvSpPr>
          <p:cNvPr id="6" name="TextBox 5"/>
          <p:cNvSpPr txBox="1"/>
          <p:nvPr/>
        </p:nvSpPr>
        <p:spPr>
          <a:xfrm>
            <a:off x="908652" y="339410"/>
            <a:ext cx="7838497" cy="1384995"/>
          </a:xfrm>
          <a:prstGeom prst="rect">
            <a:avLst/>
          </a:prstGeom>
          <a:noFill/>
        </p:spPr>
        <p:txBody>
          <a:bodyPr wrap="square" rtlCol="0">
            <a:spAutoFit/>
          </a:bodyPr>
          <a:lstStyle/>
          <a:p>
            <a:r>
              <a:rPr lang="en-US" sz="2800" dirty="0" smtClean="0"/>
              <a:t>To start, since removing the 5 made the heap have 1 less item, we will move the last item into the top position </a:t>
            </a:r>
            <a:r>
              <a:rPr lang="en-US" sz="2800" i="1" dirty="0" smtClean="0"/>
              <a:t>( move 27 to the top root value)</a:t>
            </a:r>
            <a:endParaRPr lang="en-US" sz="2800" i="1" dirty="0"/>
          </a:p>
        </p:txBody>
      </p:sp>
    </p:spTree>
    <p:extLst>
      <p:ext uri="{BB962C8B-B14F-4D97-AF65-F5344CB8AC3E}">
        <p14:creationId xmlns:p14="http://schemas.microsoft.com/office/powerpoint/2010/main" val="20039571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we will swap the 27 with the smallest child as long as the 27 has smaller children</a:t>
            </a:r>
            <a:endParaRPr lang="en-US" dirty="0"/>
          </a:p>
        </p:txBody>
      </p:sp>
      <p:pic>
        <p:nvPicPr>
          <p:cNvPr id="5" name="Picture 4"/>
          <p:cNvPicPr>
            <a:picLocks noChangeAspect="1"/>
          </p:cNvPicPr>
          <p:nvPr/>
        </p:nvPicPr>
        <p:blipFill>
          <a:blip r:embed="rId2"/>
          <a:stretch>
            <a:fillRect/>
          </a:stretch>
        </p:blipFill>
        <p:spPr>
          <a:xfrm>
            <a:off x="0" y="2181376"/>
            <a:ext cx="9144000" cy="4586126"/>
          </a:xfrm>
          <a:prstGeom prst="rect">
            <a:avLst/>
          </a:prstGeom>
        </p:spPr>
      </p:pic>
    </p:spTree>
    <p:extLst>
      <p:ext uri="{BB962C8B-B14F-4D97-AF65-F5344CB8AC3E}">
        <p14:creationId xmlns:p14="http://schemas.microsoft.com/office/powerpoint/2010/main" val="20986375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we will swap the 27 with the smallest child as long as the 27 has smaller children</a:t>
            </a:r>
            <a:endParaRPr lang="en-US" dirty="0"/>
          </a:p>
        </p:txBody>
      </p:sp>
      <p:pic>
        <p:nvPicPr>
          <p:cNvPr id="3" name="Picture 2"/>
          <p:cNvPicPr>
            <a:picLocks noChangeAspect="1"/>
          </p:cNvPicPr>
          <p:nvPr/>
        </p:nvPicPr>
        <p:blipFill>
          <a:blip r:embed="rId2"/>
          <a:stretch>
            <a:fillRect/>
          </a:stretch>
        </p:blipFill>
        <p:spPr>
          <a:xfrm>
            <a:off x="0" y="2102984"/>
            <a:ext cx="9144000" cy="4618182"/>
          </a:xfrm>
          <a:prstGeom prst="rect">
            <a:avLst/>
          </a:prstGeom>
        </p:spPr>
      </p:pic>
    </p:spTree>
    <p:extLst>
      <p:ext uri="{BB962C8B-B14F-4D97-AF65-F5344CB8AC3E}">
        <p14:creationId xmlns:p14="http://schemas.microsoft.com/office/powerpoint/2010/main" val="15894962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this is called </a:t>
            </a:r>
            <a:r>
              <a:rPr lang="en-US" b="1" dirty="0" smtClean="0"/>
              <a:t>percolating down</a:t>
            </a:r>
            <a:endParaRPr lang="en-US" b="1" dirty="0"/>
          </a:p>
        </p:txBody>
      </p:sp>
      <p:pic>
        <p:nvPicPr>
          <p:cNvPr id="4" name="Picture 3"/>
          <p:cNvPicPr>
            <a:picLocks noChangeAspect="1"/>
          </p:cNvPicPr>
          <p:nvPr/>
        </p:nvPicPr>
        <p:blipFill>
          <a:blip r:embed="rId2"/>
          <a:stretch>
            <a:fillRect/>
          </a:stretch>
        </p:blipFill>
        <p:spPr>
          <a:xfrm>
            <a:off x="0" y="2113933"/>
            <a:ext cx="9144000" cy="4608871"/>
          </a:xfrm>
          <a:prstGeom prst="rect">
            <a:avLst/>
          </a:prstGeom>
        </p:spPr>
      </p:pic>
    </p:spTree>
    <p:extLst>
      <p:ext uri="{BB962C8B-B14F-4D97-AF65-F5344CB8AC3E}">
        <p14:creationId xmlns:p14="http://schemas.microsoft.com/office/powerpoint/2010/main" val="29095762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97794"/>
          </a:xfrm>
        </p:spPr>
        <p:txBody>
          <a:bodyPr>
            <a:normAutofit fontScale="90000"/>
          </a:bodyPr>
          <a:lstStyle/>
          <a:p>
            <a:r>
              <a:rPr lang="en-US" dirty="0" smtClean="0"/>
              <a:t>the code to delMin() and percDown:</a:t>
            </a:r>
            <a:endParaRPr lang="en-US" dirty="0"/>
          </a:p>
        </p:txBody>
      </p:sp>
      <p:sp>
        <p:nvSpPr>
          <p:cNvPr id="4" name="Rectangle 3"/>
          <p:cNvSpPr/>
          <p:nvPr/>
        </p:nvSpPr>
        <p:spPr>
          <a:xfrm>
            <a:off x="347720" y="765573"/>
            <a:ext cx="5158929" cy="5632311"/>
          </a:xfrm>
          <a:prstGeom prst="rect">
            <a:avLst/>
          </a:prstGeom>
        </p:spPr>
        <p:txBody>
          <a:bodyPr wrap="square">
            <a:spAutoFit/>
          </a:bodyPr>
          <a:lstStyle/>
          <a:p>
            <a:r>
              <a:rPr lang="en-US" sz="2000" b="1" dirty="0" smtClean="0"/>
              <a:t>def</a:t>
            </a:r>
            <a:r>
              <a:rPr lang="en-US" sz="2000" dirty="0" smtClean="0"/>
              <a:t> percDown(self,i):</a:t>
            </a:r>
          </a:p>
          <a:p>
            <a:r>
              <a:rPr lang="en-US" sz="2000" dirty="0" smtClean="0"/>
              <a:t>    </a:t>
            </a:r>
            <a:r>
              <a:rPr lang="en-US" sz="2000" b="1" dirty="0" smtClean="0"/>
              <a:t>while</a:t>
            </a:r>
            <a:r>
              <a:rPr lang="en-US" sz="2000" dirty="0" smtClean="0"/>
              <a:t> (i * 2) &lt;= self.currentSize:</a:t>
            </a:r>
          </a:p>
          <a:p>
            <a:r>
              <a:rPr lang="en-US" sz="2000" dirty="0" smtClean="0"/>
              <a:t>        mc = self.minChild(i)</a:t>
            </a:r>
          </a:p>
          <a:p>
            <a:r>
              <a:rPr lang="en-US" sz="2000" dirty="0" smtClean="0"/>
              <a:t>        </a:t>
            </a:r>
            <a:r>
              <a:rPr lang="en-US" sz="2000" b="1" dirty="0" smtClean="0"/>
              <a:t>if</a:t>
            </a:r>
            <a:r>
              <a:rPr lang="en-US" sz="2000" dirty="0" smtClean="0"/>
              <a:t> self.heapList[i] &gt; self.heapList[mc]:</a:t>
            </a:r>
          </a:p>
          <a:p>
            <a:r>
              <a:rPr lang="en-US" sz="2000" dirty="0" smtClean="0"/>
              <a:t>            tmp = self.heapList[i]</a:t>
            </a:r>
          </a:p>
          <a:p>
            <a:r>
              <a:rPr lang="en-US" sz="2000" dirty="0" smtClean="0"/>
              <a:t>            self.heapList[i] = self.heapList[mc]</a:t>
            </a:r>
          </a:p>
          <a:p>
            <a:r>
              <a:rPr lang="en-US" sz="2000" dirty="0" smtClean="0"/>
              <a:t>            self.heapList[mc] = tmp</a:t>
            </a:r>
          </a:p>
          <a:p>
            <a:r>
              <a:rPr lang="en-US" sz="2000" dirty="0" smtClean="0"/>
              <a:t>        i = mc</a:t>
            </a:r>
          </a:p>
          <a:p>
            <a:endParaRPr lang="en-US" sz="2000" dirty="0" smtClean="0"/>
          </a:p>
          <a:p>
            <a:endParaRPr lang="en-US" sz="2000" dirty="0" smtClean="0"/>
          </a:p>
          <a:p>
            <a:r>
              <a:rPr lang="en-US" sz="2000" b="1" dirty="0" smtClean="0"/>
              <a:t>def</a:t>
            </a:r>
            <a:r>
              <a:rPr lang="en-US" sz="2000" dirty="0" smtClean="0"/>
              <a:t> minChild(self,i):</a:t>
            </a:r>
          </a:p>
          <a:p>
            <a:r>
              <a:rPr lang="en-US" sz="2000" dirty="0" smtClean="0"/>
              <a:t>    </a:t>
            </a:r>
            <a:r>
              <a:rPr lang="en-US" sz="2000" b="1" dirty="0" smtClean="0"/>
              <a:t>if</a:t>
            </a:r>
            <a:r>
              <a:rPr lang="en-US" sz="2000" dirty="0" smtClean="0"/>
              <a:t> i * 2 + 1 &gt; self.currentSize:</a:t>
            </a:r>
          </a:p>
          <a:p>
            <a:r>
              <a:rPr lang="en-US" sz="2000" dirty="0" smtClean="0"/>
              <a:t>        </a:t>
            </a:r>
            <a:r>
              <a:rPr lang="en-US" sz="2000" b="1" dirty="0" smtClean="0"/>
              <a:t>return</a:t>
            </a:r>
            <a:r>
              <a:rPr lang="en-US" sz="2000" dirty="0" smtClean="0"/>
              <a:t> i * 2</a:t>
            </a:r>
          </a:p>
          <a:p>
            <a:r>
              <a:rPr lang="en-US" sz="2000" dirty="0" smtClean="0"/>
              <a:t>    </a:t>
            </a:r>
            <a:r>
              <a:rPr lang="en-US" sz="2000" b="1" dirty="0" smtClean="0"/>
              <a:t>else</a:t>
            </a:r>
            <a:r>
              <a:rPr lang="en-US" sz="2000" dirty="0" smtClean="0"/>
              <a:t>:</a:t>
            </a:r>
          </a:p>
          <a:p>
            <a:r>
              <a:rPr lang="en-US" sz="2000" dirty="0" smtClean="0"/>
              <a:t>        </a:t>
            </a:r>
            <a:r>
              <a:rPr lang="en-US" sz="2000" b="1" dirty="0" smtClean="0"/>
              <a:t>if</a:t>
            </a:r>
            <a:r>
              <a:rPr lang="en-US" sz="2000" dirty="0" smtClean="0"/>
              <a:t> self.heapList[i*2] &lt; self.heapList[i*2+1]:</a:t>
            </a:r>
          </a:p>
          <a:p>
            <a:r>
              <a:rPr lang="en-US" sz="2000" dirty="0" smtClean="0"/>
              <a:t>            </a:t>
            </a:r>
            <a:r>
              <a:rPr lang="en-US" sz="2000" b="1" dirty="0" smtClean="0"/>
              <a:t>return</a:t>
            </a:r>
            <a:r>
              <a:rPr lang="en-US" sz="2000" dirty="0" smtClean="0"/>
              <a:t> i * 2</a:t>
            </a:r>
          </a:p>
          <a:p>
            <a:r>
              <a:rPr lang="en-US" sz="2000" dirty="0" smtClean="0"/>
              <a:t>        </a:t>
            </a:r>
            <a:r>
              <a:rPr lang="en-US" sz="2000" b="1" dirty="0" smtClean="0"/>
              <a:t>else</a:t>
            </a:r>
            <a:r>
              <a:rPr lang="en-US" sz="2000" dirty="0" smtClean="0"/>
              <a:t>:</a:t>
            </a:r>
          </a:p>
          <a:p>
            <a:r>
              <a:rPr lang="en-US" sz="2000" dirty="0" smtClean="0"/>
              <a:t>            </a:t>
            </a:r>
            <a:r>
              <a:rPr lang="en-US" sz="2000" b="1" dirty="0" smtClean="0"/>
              <a:t>return</a:t>
            </a:r>
            <a:r>
              <a:rPr lang="en-US" sz="2000" dirty="0" smtClean="0"/>
              <a:t> i * 2 + 1</a:t>
            </a:r>
            <a:endParaRPr lang="en-US" sz="2000" dirty="0"/>
          </a:p>
        </p:txBody>
      </p:sp>
      <p:graphicFrame>
        <p:nvGraphicFramePr>
          <p:cNvPr id="5" name="Table 4"/>
          <p:cNvGraphicFramePr>
            <a:graphicFrameLocks noGrp="1"/>
          </p:cNvGraphicFramePr>
          <p:nvPr>
            <p:extLst>
              <p:ext uri="{D42A27DB-BD31-4B8C-83A1-F6EECF244321}">
                <p14:modId xmlns:p14="http://schemas.microsoft.com/office/powerpoint/2010/main" val="2414483814"/>
              </p:ext>
            </p:extLst>
          </p:nvPr>
        </p:nvGraphicFramePr>
        <p:xfrm>
          <a:off x="6623310" y="814622"/>
          <a:ext cx="2520690" cy="1341120"/>
        </p:xfrm>
        <a:graphic>
          <a:graphicData uri="http://schemas.openxmlformats.org/drawingml/2006/table">
            <a:tbl>
              <a:tblPr firstRow="1" bandRow="1">
                <a:tableStyleId>{8EC20E35-A176-4012-BC5E-935CFFF8708E}</a:tableStyleId>
              </a:tblPr>
              <a:tblGrid>
                <a:gridCol w="1445086"/>
                <a:gridCol w="1075604"/>
              </a:tblGrid>
              <a:tr h="0">
                <a:tc>
                  <a:txBody>
                    <a:bodyPr/>
                    <a:lstStyle/>
                    <a:p>
                      <a:r>
                        <a:rPr lang="en-US" sz="1600" dirty="0" smtClean="0"/>
                        <a:t>Remember</a:t>
                      </a:r>
                      <a:r>
                        <a:rPr lang="en-US" sz="1600" baseline="0" dirty="0" smtClean="0"/>
                        <a:t> </a:t>
                      </a:r>
                      <a:endParaRPr lang="en-US" sz="1600" dirty="0"/>
                    </a:p>
                  </a:txBody>
                  <a:tcPr/>
                </a:tc>
                <a:tc>
                  <a:txBody>
                    <a:bodyPr/>
                    <a:lstStyle/>
                    <a:p>
                      <a:r>
                        <a:rPr lang="en-US" sz="1600" dirty="0" smtClean="0"/>
                        <a:t>is formula</a:t>
                      </a:r>
                      <a:endParaRPr lang="en-US" sz="1600" dirty="0"/>
                    </a:p>
                  </a:txBody>
                  <a:tcPr/>
                </a:tc>
              </a:tr>
              <a:tr h="0">
                <a:tc>
                  <a:txBody>
                    <a:bodyPr/>
                    <a:lstStyle/>
                    <a:p>
                      <a:r>
                        <a:rPr lang="en-US" sz="1600" dirty="0" smtClean="0"/>
                        <a:t>i's</a:t>
                      </a:r>
                      <a:r>
                        <a:rPr lang="en-US" sz="1600" baseline="0" dirty="0" smtClean="0"/>
                        <a:t> </a:t>
                      </a:r>
                      <a:r>
                        <a:rPr lang="en-US" sz="1600" dirty="0" smtClean="0"/>
                        <a:t>left child is</a:t>
                      </a:r>
                      <a:endParaRPr lang="en-US" sz="1600" dirty="0"/>
                    </a:p>
                  </a:txBody>
                  <a:tcPr/>
                </a:tc>
                <a:tc>
                  <a:txBody>
                    <a:bodyPr/>
                    <a:lstStyle/>
                    <a:p>
                      <a:r>
                        <a:rPr lang="en-US" sz="1600" dirty="0" smtClean="0"/>
                        <a:t>2 * i</a:t>
                      </a:r>
                      <a:endParaRPr lang="en-US" sz="1600" dirty="0"/>
                    </a:p>
                  </a:txBody>
                  <a:tcPr/>
                </a:tc>
              </a:tr>
              <a:tr h="0">
                <a:tc>
                  <a:txBody>
                    <a:bodyPr/>
                    <a:lstStyle/>
                    <a:p>
                      <a:r>
                        <a:rPr lang="en-US" sz="1600" dirty="0" smtClean="0"/>
                        <a:t>i's right child is</a:t>
                      </a:r>
                      <a:endParaRPr lang="en-US" sz="1600" dirty="0"/>
                    </a:p>
                  </a:txBody>
                  <a:tcPr/>
                </a:tc>
                <a:tc>
                  <a:txBody>
                    <a:bodyPr/>
                    <a:lstStyle/>
                    <a:p>
                      <a:r>
                        <a:rPr lang="en-US" sz="1600" dirty="0" smtClean="0"/>
                        <a:t>2 </a:t>
                      </a:r>
                      <a:r>
                        <a:rPr lang="en-US" sz="1600" dirty="0" smtClean="0"/>
                        <a:t>* i + 1</a:t>
                      </a:r>
                      <a:endParaRPr lang="en-US" sz="1600" dirty="0"/>
                    </a:p>
                  </a:txBody>
                  <a:tcPr/>
                </a:tc>
              </a:tr>
              <a:tr h="0">
                <a:tc>
                  <a:txBody>
                    <a:bodyPr/>
                    <a:lstStyle/>
                    <a:p>
                      <a:r>
                        <a:rPr lang="en-US" sz="1600" dirty="0" smtClean="0"/>
                        <a:t>i's</a:t>
                      </a:r>
                      <a:r>
                        <a:rPr lang="en-US" sz="1600" baseline="0" dirty="0" smtClean="0"/>
                        <a:t> </a:t>
                      </a:r>
                      <a:r>
                        <a:rPr lang="en-US" sz="1600" dirty="0" smtClean="0"/>
                        <a:t>parent is</a:t>
                      </a:r>
                      <a:endParaRPr lang="en-US" sz="1600" dirty="0"/>
                    </a:p>
                  </a:txBody>
                  <a:tcPr/>
                </a:tc>
                <a:tc>
                  <a:txBody>
                    <a:bodyPr/>
                    <a:lstStyle/>
                    <a:p>
                      <a:r>
                        <a:rPr lang="en-US" sz="1600" dirty="0" smtClean="0"/>
                        <a:t>i // 2</a:t>
                      </a:r>
                      <a:endParaRPr lang="en-US" sz="1600" dirty="0"/>
                    </a:p>
                  </a:txBody>
                  <a:tcPr/>
                </a:tc>
              </a:tr>
            </a:tbl>
          </a:graphicData>
        </a:graphic>
      </p:graphicFrame>
      <p:sp>
        <p:nvSpPr>
          <p:cNvPr id="6" name="Rectangle 5"/>
          <p:cNvSpPr/>
          <p:nvPr/>
        </p:nvSpPr>
        <p:spPr>
          <a:xfrm>
            <a:off x="4970219" y="2400204"/>
            <a:ext cx="4173781" cy="2554545"/>
          </a:xfrm>
          <a:prstGeom prst="rect">
            <a:avLst/>
          </a:prstGeom>
        </p:spPr>
        <p:txBody>
          <a:bodyPr wrap="square">
            <a:spAutoFit/>
          </a:bodyPr>
          <a:lstStyle/>
          <a:p>
            <a:r>
              <a:rPr lang="en-US" sz="2000" b="1" dirty="0" smtClean="0"/>
              <a:t>def</a:t>
            </a:r>
            <a:r>
              <a:rPr lang="en-US" sz="2000" dirty="0" smtClean="0"/>
              <a:t> delMin(self):</a:t>
            </a:r>
          </a:p>
          <a:p>
            <a:r>
              <a:rPr lang="en-US" sz="2000" dirty="0" smtClean="0"/>
              <a:t>    retval = self.heapList[1]</a:t>
            </a:r>
          </a:p>
          <a:p>
            <a:r>
              <a:rPr lang="en-US" sz="2000" dirty="0" smtClean="0"/>
              <a:t>    self.heapList[1] =   </a:t>
            </a:r>
          </a:p>
          <a:p>
            <a:r>
              <a:rPr lang="en-US" sz="2000" dirty="0"/>
              <a:t> </a:t>
            </a:r>
            <a:r>
              <a:rPr lang="en-US" sz="2000" dirty="0" smtClean="0"/>
              <a:t>               self.heapList[self.currentSize]</a:t>
            </a:r>
          </a:p>
          <a:p>
            <a:r>
              <a:rPr lang="en-US" sz="2000" dirty="0" smtClean="0"/>
              <a:t>    self.currentSize = self.currentSize - 1</a:t>
            </a:r>
          </a:p>
          <a:p>
            <a:r>
              <a:rPr lang="en-US" sz="2000" dirty="0" smtClean="0"/>
              <a:t>    self.heapList.pop()</a:t>
            </a:r>
          </a:p>
          <a:p>
            <a:r>
              <a:rPr lang="en-US" sz="2000" dirty="0" smtClean="0"/>
              <a:t>    self.percDown(1)</a:t>
            </a:r>
          </a:p>
          <a:p>
            <a:r>
              <a:rPr lang="en-US" sz="2000" dirty="0" smtClean="0"/>
              <a:t>    </a:t>
            </a:r>
            <a:r>
              <a:rPr lang="en-US" sz="2000" b="1" dirty="0" smtClean="0"/>
              <a:t>return</a:t>
            </a:r>
            <a:r>
              <a:rPr lang="en-US" sz="2000" dirty="0" smtClean="0"/>
              <a:t> retval</a:t>
            </a:r>
            <a:endParaRPr lang="en-US" sz="2000" dirty="0"/>
          </a:p>
        </p:txBody>
      </p:sp>
    </p:spTree>
    <p:extLst>
      <p:ext uri="{BB962C8B-B14F-4D97-AF65-F5344CB8AC3E}">
        <p14:creationId xmlns:p14="http://schemas.microsoft.com/office/powerpoint/2010/main" val="34394156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 trick to build a min heap from a list in O(n) time</a:t>
            </a:r>
            <a:endParaRPr lang="en-US" dirty="0"/>
          </a:p>
        </p:txBody>
      </p:sp>
      <p:sp>
        <p:nvSpPr>
          <p:cNvPr id="3" name="Content Placeholder 2"/>
          <p:cNvSpPr>
            <a:spLocks noGrp="1"/>
          </p:cNvSpPr>
          <p:nvPr>
            <p:ph idx="1"/>
          </p:nvPr>
        </p:nvSpPr>
        <p:spPr/>
        <p:txBody>
          <a:bodyPr>
            <a:normAutofit/>
          </a:bodyPr>
          <a:lstStyle/>
          <a:p>
            <a:r>
              <a:rPr lang="en-US" dirty="0" smtClean="0"/>
              <a:t>I would be easy to create a min heap from a list by just inserting each element in O(n log n) time.</a:t>
            </a:r>
          </a:p>
          <a:p>
            <a:r>
              <a:rPr lang="en-US" dirty="0" smtClean="0"/>
              <a:t>but if you read the last part of this section you can just use the original list and reorder it to make a heap in O(n) time</a:t>
            </a:r>
          </a:p>
          <a:p>
            <a:r>
              <a:rPr lang="en-US" dirty="0" smtClean="0"/>
              <a:t>check out this section of the book.</a:t>
            </a:r>
          </a:p>
        </p:txBody>
      </p:sp>
    </p:spTree>
    <p:extLst>
      <p:ext uri="{BB962C8B-B14F-4D97-AF65-F5344CB8AC3E}">
        <p14:creationId xmlns:p14="http://schemas.microsoft.com/office/powerpoint/2010/main" val="3327120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last note</a:t>
            </a:r>
            <a:endParaRPr lang="en-US" dirty="0"/>
          </a:p>
        </p:txBody>
      </p:sp>
      <p:sp>
        <p:nvSpPr>
          <p:cNvPr id="3" name="Content Placeholder 2"/>
          <p:cNvSpPr>
            <a:spLocks noGrp="1"/>
          </p:cNvSpPr>
          <p:nvPr>
            <p:ph idx="1"/>
          </p:nvPr>
        </p:nvSpPr>
        <p:spPr/>
        <p:txBody>
          <a:bodyPr>
            <a:normAutofit/>
          </a:bodyPr>
          <a:lstStyle/>
          <a:p>
            <a:pPr marL="0" indent="0">
              <a:buNone/>
            </a:pPr>
            <a:r>
              <a:rPr lang="en-US" sz="3600" dirty="0" smtClean="0"/>
              <a:t>Note that you can sort a list by combining building a heap form a list and then use the delMin() to extract the items into a new list in O(n log n) time, which is as good as a sort method gets.</a:t>
            </a:r>
          </a:p>
          <a:p>
            <a:endParaRPr lang="en-US" sz="3600" dirty="0"/>
          </a:p>
        </p:txBody>
      </p:sp>
    </p:spTree>
    <p:extLst>
      <p:ext uri="{BB962C8B-B14F-4D97-AF65-F5344CB8AC3E}">
        <p14:creationId xmlns:p14="http://schemas.microsoft.com/office/powerpoint/2010/main" val="616133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Picture 3"/>
          <p:cNvPicPr>
            <a:picLocks noChangeAspect="1"/>
          </p:cNvPicPr>
          <p:nvPr/>
        </p:nvPicPr>
        <p:blipFill rotWithShape="1">
          <a:blip r:embed="rId2"/>
          <a:srcRect l="5717" t="421" r="29213" b="37375"/>
          <a:stretch/>
        </p:blipFill>
        <p:spPr>
          <a:xfrm>
            <a:off x="-64006" y="13094"/>
            <a:ext cx="9208006" cy="6865094"/>
          </a:xfrm>
          <a:prstGeom prst="rect">
            <a:avLst/>
          </a:prstGeom>
        </p:spPr>
      </p:pic>
      <p:sp>
        <p:nvSpPr>
          <p:cNvPr id="9" name="Rectangle 8"/>
          <p:cNvSpPr/>
          <p:nvPr/>
        </p:nvSpPr>
        <p:spPr>
          <a:xfrm>
            <a:off x="1662843" y="2559883"/>
            <a:ext cx="615383" cy="274975"/>
          </a:xfrm>
          <a:prstGeom prst="rect">
            <a:avLst/>
          </a:prstGeom>
          <a:solidFill>
            <a:srgbClr val="FFFF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smtClean="0">
                <a:solidFill>
                  <a:srgbClr val="17375E"/>
                </a:solidFill>
              </a:rPr>
              <a:t>500</a:t>
            </a:r>
            <a:endParaRPr lang="en-US" dirty="0">
              <a:solidFill>
                <a:srgbClr val="17375E"/>
              </a:solidFill>
            </a:endParaRPr>
          </a:p>
        </p:txBody>
      </p:sp>
      <p:sp>
        <p:nvSpPr>
          <p:cNvPr id="10" name="Rectangle 9"/>
          <p:cNvSpPr/>
          <p:nvPr/>
        </p:nvSpPr>
        <p:spPr>
          <a:xfrm>
            <a:off x="2757957" y="2284908"/>
            <a:ext cx="615383" cy="274975"/>
          </a:xfrm>
          <a:prstGeom prst="rect">
            <a:avLst/>
          </a:prstGeom>
          <a:solidFill>
            <a:srgbClr val="FFFF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smtClean="0">
                <a:solidFill>
                  <a:srgbClr val="17375E"/>
                </a:solidFill>
              </a:rPr>
              <a:t>450</a:t>
            </a:r>
            <a:endParaRPr lang="en-US" dirty="0">
              <a:solidFill>
                <a:srgbClr val="17375E"/>
              </a:solidFill>
            </a:endParaRPr>
          </a:p>
        </p:txBody>
      </p:sp>
      <p:sp>
        <p:nvSpPr>
          <p:cNvPr id="11" name="Rectangle 10"/>
          <p:cNvSpPr/>
          <p:nvPr/>
        </p:nvSpPr>
        <p:spPr>
          <a:xfrm>
            <a:off x="3722139" y="2422395"/>
            <a:ext cx="615383" cy="274975"/>
          </a:xfrm>
          <a:prstGeom prst="rect">
            <a:avLst/>
          </a:prstGeom>
          <a:solidFill>
            <a:srgbClr val="FFFF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smtClean="0">
                <a:solidFill>
                  <a:srgbClr val="17375E"/>
                </a:solidFill>
              </a:rPr>
              <a:t>400</a:t>
            </a:r>
            <a:endParaRPr lang="en-US" dirty="0">
              <a:solidFill>
                <a:srgbClr val="17375E"/>
              </a:solidFill>
            </a:endParaRPr>
          </a:p>
        </p:txBody>
      </p:sp>
      <p:sp>
        <p:nvSpPr>
          <p:cNvPr id="12" name="Rectangle 11"/>
          <p:cNvSpPr/>
          <p:nvPr/>
        </p:nvSpPr>
        <p:spPr>
          <a:xfrm>
            <a:off x="4442267" y="2548607"/>
            <a:ext cx="615383" cy="274975"/>
          </a:xfrm>
          <a:prstGeom prst="rect">
            <a:avLst/>
          </a:prstGeom>
          <a:solidFill>
            <a:srgbClr val="FFFF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smtClean="0">
                <a:solidFill>
                  <a:srgbClr val="17375E"/>
                </a:solidFill>
              </a:rPr>
              <a:t>190</a:t>
            </a:r>
            <a:endParaRPr lang="en-US" dirty="0">
              <a:solidFill>
                <a:srgbClr val="17375E"/>
              </a:solidFill>
            </a:endParaRPr>
          </a:p>
        </p:txBody>
      </p:sp>
      <p:sp>
        <p:nvSpPr>
          <p:cNvPr id="14" name="Rectangle 13"/>
          <p:cNvSpPr/>
          <p:nvPr/>
        </p:nvSpPr>
        <p:spPr>
          <a:xfrm>
            <a:off x="5079108" y="2648631"/>
            <a:ext cx="615383" cy="274975"/>
          </a:xfrm>
          <a:prstGeom prst="rect">
            <a:avLst/>
          </a:prstGeom>
          <a:solidFill>
            <a:srgbClr val="FFFF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smtClean="0">
                <a:solidFill>
                  <a:srgbClr val="17375E"/>
                </a:solidFill>
              </a:rPr>
              <a:t>150</a:t>
            </a:r>
            <a:endParaRPr lang="en-US" dirty="0">
              <a:solidFill>
                <a:srgbClr val="17375E"/>
              </a:solidFill>
            </a:endParaRPr>
          </a:p>
        </p:txBody>
      </p:sp>
      <p:sp>
        <p:nvSpPr>
          <p:cNvPr id="15" name="Rectangle 14"/>
          <p:cNvSpPr/>
          <p:nvPr/>
        </p:nvSpPr>
        <p:spPr>
          <a:xfrm>
            <a:off x="5668293" y="2701007"/>
            <a:ext cx="615383" cy="274975"/>
          </a:xfrm>
          <a:prstGeom prst="rect">
            <a:avLst/>
          </a:prstGeom>
          <a:solidFill>
            <a:srgbClr val="FFFF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smtClean="0">
                <a:solidFill>
                  <a:srgbClr val="17375E"/>
                </a:solidFill>
              </a:rPr>
              <a:t>100</a:t>
            </a:r>
            <a:endParaRPr lang="en-US" dirty="0">
              <a:solidFill>
                <a:srgbClr val="17375E"/>
              </a:solidFill>
            </a:endParaRPr>
          </a:p>
        </p:txBody>
      </p:sp>
      <p:sp>
        <p:nvSpPr>
          <p:cNvPr id="16" name="Rectangle 15"/>
          <p:cNvSpPr/>
          <p:nvPr/>
        </p:nvSpPr>
        <p:spPr>
          <a:xfrm>
            <a:off x="6632475" y="2511143"/>
            <a:ext cx="615383" cy="274975"/>
          </a:xfrm>
          <a:prstGeom prst="rect">
            <a:avLst/>
          </a:prstGeom>
          <a:solidFill>
            <a:srgbClr val="FFFF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smtClean="0">
                <a:solidFill>
                  <a:srgbClr val="17375E"/>
                </a:solidFill>
              </a:rPr>
              <a:t>40</a:t>
            </a:r>
            <a:endParaRPr lang="en-US" dirty="0">
              <a:solidFill>
                <a:srgbClr val="17375E"/>
              </a:solidFill>
            </a:endParaRPr>
          </a:p>
        </p:txBody>
      </p:sp>
      <p:sp>
        <p:nvSpPr>
          <p:cNvPr id="18" name="Rectangle 17"/>
          <p:cNvSpPr/>
          <p:nvPr/>
        </p:nvSpPr>
        <p:spPr>
          <a:xfrm>
            <a:off x="7784681" y="2578432"/>
            <a:ext cx="615383" cy="274975"/>
          </a:xfrm>
          <a:prstGeom prst="rect">
            <a:avLst/>
          </a:prstGeom>
          <a:solidFill>
            <a:srgbClr val="FFFF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smtClean="0">
                <a:solidFill>
                  <a:srgbClr val="17375E"/>
                </a:solidFill>
              </a:rPr>
              <a:t>20</a:t>
            </a:r>
            <a:endParaRPr lang="en-US" dirty="0">
              <a:solidFill>
                <a:srgbClr val="17375E"/>
              </a:solidFill>
            </a:endParaRPr>
          </a:p>
        </p:txBody>
      </p:sp>
      <p:sp>
        <p:nvSpPr>
          <p:cNvPr id="19" name="Rectangle 18"/>
          <p:cNvSpPr/>
          <p:nvPr/>
        </p:nvSpPr>
        <p:spPr>
          <a:xfrm>
            <a:off x="8526266" y="2639174"/>
            <a:ext cx="615383" cy="274975"/>
          </a:xfrm>
          <a:prstGeom prst="rect">
            <a:avLst/>
          </a:prstGeom>
          <a:solidFill>
            <a:srgbClr val="FFFF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smtClean="0">
                <a:solidFill>
                  <a:srgbClr val="17375E"/>
                </a:solidFill>
              </a:rPr>
              <a:t>10</a:t>
            </a:r>
            <a:endParaRPr lang="en-US" dirty="0">
              <a:solidFill>
                <a:srgbClr val="17375E"/>
              </a:solidFill>
            </a:endParaRPr>
          </a:p>
        </p:txBody>
      </p:sp>
    </p:spTree>
    <p:extLst>
      <p:ext uri="{BB962C8B-B14F-4D97-AF65-F5344CB8AC3E}">
        <p14:creationId xmlns:p14="http://schemas.microsoft.com/office/powerpoint/2010/main" val="236256124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Details of priority que</a:t>
            </a:r>
            <a:endParaRPr lang="en-US" dirty="0"/>
          </a:p>
        </p:txBody>
      </p:sp>
      <p:sp>
        <p:nvSpPr>
          <p:cNvPr id="3" name="Content Placeholder 2"/>
          <p:cNvSpPr>
            <a:spLocks noGrp="1"/>
          </p:cNvSpPr>
          <p:nvPr>
            <p:ph idx="1"/>
          </p:nvPr>
        </p:nvSpPr>
        <p:spPr/>
        <p:txBody>
          <a:bodyPr>
            <a:normAutofit lnSpcReduction="10000"/>
          </a:bodyPr>
          <a:lstStyle/>
          <a:p>
            <a:r>
              <a:rPr lang="en-US" dirty="0" smtClean="0"/>
              <a:t>The front of the queue has the highest priority</a:t>
            </a:r>
          </a:p>
          <a:p>
            <a:r>
              <a:rPr lang="en-US" dirty="0" smtClean="0"/>
              <a:t>The back of the priority queue has the lowest priority</a:t>
            </a:r>
          </a:p>
          <a:p>
            <a:r>
              <a:rPr lang="en-US" dirty="0" smtClean="0"/>
              <a:t>the queue items are arranged so that for any item, all the items in front of that item are equal or higher in priority and all items in the back of that item are lower or equal priority.</a:t>
            </a:r>
          </a:p>
          <a:p>
            <a:r>
              <a:rPr lang="en-US" dirty="0" smtClean="0"/>
              <a:t>Any new item will be inserted into a position that maintains the order of the queue</a:t>
            </a:r>
            <a:endParaRPr lang="en-US" dirty="0"/>
          </a:p>
        </p:txBody>
      </p:sp>
    </p:spTree>
    <p:extLst>
      <p:ext uri="{BB962C8B-B14F-4D97-AF65-F5344CB8AC3E}">
        <p14:creationId xmlns:p14="http://schemas.microsoft.com/office/powerpoint/2010/main" val="408806661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Our implementation of a</a:t>
            </a:r>
            <a:br>
              <a:rPr lang="en-US" dirty="0" smtClean="0"/>
            </a:br>
            <a:r>
              <a:rPr lang="en-US" dirty="0" smtClean="0"/>
              <a:t> priority queue</a:t>
            </a:r>
            <a:endParaRPr lang="en-US" dirty="0"/>
          </a:p>
        </p:txBody>
      </p:sp>
      <p:sp>
        <p:nvSpPr>
          <p:cNvPr id="3" name="Content Placeholder 2"/>
          <p:cNvSpPr>
            <a:spLocks noGrp="1"/>
          </p:cNvSpPr>
          <p:nvPr>
            <p:ph idx="1"/>
          </p:nvPr>
        </p:nvSpPr>
        <p:spPr/>
        <p:txBody>
          <a:bodyPr/>
          <a:lstStyle/>
          <a:p>
            <a:r>
              <a:rPr lang="en-US" dirty="0" smtClean="0"/>
              <a:t>you can implement this using a a list and sorting functions, but that would be O(n log n) and we can do better.</a:t>
            </a:r>
          </a:p>
          <a:p>
            <a:r>
              <a:rPr lang="en-US" dirty="0" smtClean="0"/>
              <a:t>The classic way to implement a priority queue is a data structure called a</a:t>
            </a:r>
            <a:r>
              <a:rPr lang="en-US" b="1" dirty="0" smtClean="0"/>
              <a:t> binary heap.</a:t>
            </a:r>
          </a:p>
          <a:p>
            <a:r>
              <a:rPr lang="en-US" dirty="0" smtClean="0"/>
              <a:t>A </a:t>
            </a:r>
            <a:r>
              <a:rPr lang="en-US" b="1" dirty="0" smtClean="0"/>
              <a:t>binary heap</a:t>
            </a:r>
            <a:r>
              <a:rPr lang="en-US" dirty="0" smtClean="0"/>
              <a:t> will allow us to enqueue and dequeue items both with O( log n) performance which is very fast.</a:t>
            </a:r>
            <a:endParaRPr lang="en-US" dirty="0"/>
          </a:p>
        </p:txBody>
      </p:sp>
    </p:spTree>
    <p:extLst>
      <p:ext uri="{BB962C8B-B14F-4D97-AF65-F5344CB8AC3E}">
        <p14:creationId xmlns:p14="http://schemas.microsoft.com/office/powerpoint/2010/main" val="394240796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binary heap structure</a:t>
            </a:r>
            <a:endParaRPr lang="en-US" dirty="0"/>
          </a:p>
        </p:txBody>
      </p:sp>
      <p:sp>
        <p:nvSpPr>
          <p:cNvPr id="3" name="Content Placeholder 2"/>
          <p:cNvSpPr>
            <a:spLocks noGrp="1"/>
          </p:cNvSpPr>
          <p:nvPr>
            <p:ph idx="1"/>
          </p:nvPr>
        </p:nvSpPr>
        <p:spPr/>
        <p:txBody>
          <a:bodyPr/>
          <a:lstStyle/>
          <a:p>
            <a:r>
              <a:rPr lang="en-US" dirty="0" smtClean="0"/>
              <a:t>When we diagram a binary heap it looks a lot like a tree with nodes that have up to two children each, in fact it is a binary tree.</a:t>
            </a:r>
          </a:p>
          <a:p>
            <a:r>
              <a:rPr lang="en-US" dirty="0" smtClean="0"/>
              <a:t>But we will implement it only using a single list.</a:t>
            </a:r>
          </a:p>
          <a:p>
            <a:r>
              <a:rPr lang="en-US" dirty="0" smtClean="0"/>
              <a:t>There are two kinds of binary heap:</a:t>
            </a:r>
          </a:p>
          <a:p>
            <a:pPr lvl="1"/>
            <a:r>
              <a:rPr lang="en-US" b="1" dirty="0" smtClean="0"/>
              <a:t>max heap</a:t>
            </a:r>
            <a:r>
              <a:rPr lang="en-US" dirty="0" smtClean="0"/>
              <a:t>:  priority is given to the biggest value</a:t>
            </a:r>
          </a:p>
          <a:p>
            <a:pPr lvl="1"/>
            <a:r>
              <a:rPr lang="en-US" b="1" dirty="0" smtClean="0"/>
              <a:t>min heap</a:t>
            </a:r>
            <a:r>
              <a:rPr lang="en-US" dirty="0" smtClean="0"/>
              <a:t>: priority is give to the smallest value</a:t>
            </a:r>
            <a:endParaRPr lang="en-US" dirty="0"/>
          </a:p>
        </p:txBody>
      </p:sp>
    </p:spTree>
    <p:extLst>
      <p:ext uri="{BB962C8B-B14F-4D97-AF65-F5344CB8AC3E}">
        <p14:creationId xmlns:p14="http://schemas.microsoft.com/office/powerpoint/2010/main" val="388501740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We will only be doing a min heap:</a:t>
            </a:r>
            <a:br>
              <a:rPr lang="en-US" dirty="0" smtClean="0"/>
            </a:br>
            <a:r>
              <a:rPr lang="en-US" dirty="0" smtClean="0"/>
              <a:t>BinaryHeap ADT</a:t>
            </a:r>
            <a:endParaRPr lang="en-US" dirty="0"/>
          </a:p>
        </p:txBody>
      </p:sp>
      <p:sp>
        <p:nvSpPr>
          <p:cNvPr id="3" name="Content Placeholder 2"/>
          <p:cNvSpPr>
            <a:spLocks noGrp="1"/>
          </p:cNvSpPr>
          <p:nvPr>
            <p:ph idx="1"/>
          </p:nvPr>
        </p:nvSpPr>
        <p:spPr>
          <a:xfrm>
            <a:off x="261865" y="1600200"/>
            <a:ext cx="8667733" cy="5257800"/>
          </a:xfrm>
        </p:spPr>
        <p:txBody>
          <a:bodyPr>
            <a:normAutofit/>
          </a:bodyPr>
          <a:lstStyle/>
          <a:p>
            <a:pPr marL="915988" indent="-915988">
              <a:buNone/>
            </a:pPr>
            <a:r>
              <a:rPr lang="en-US" b="1" dirty="0" smtClean="0"/>
              <a:t>BinaryHeap()</a:t>
            </a:r>
            <a:r>
              <a:rPr lang="en-US" dirty="0" smtClean="0"/>
              <a:t> – create a empty min heap</a:t>
            </a:r>
          </a:p>
          <a:p>
            <a:pPr marL="915988" indent="-915988">
              <a:buNone/>
            </a:pPr>
            <a:r>
              <a:rPr lang="en-US" b="1" dirty="0" smtClean="0"/>
              <a:t>insert(item)</a:t>
            </a:r>
            <a:r>
              <a:rPr lang="en-US" dirty="0" smtClean="0"/>
              <a:t> – insert an item onto heap</a:t>
            </a:r>
          </a:p>
          <a:p>
            <a:pPr marL="1885950" indent="-1885950">
              <a:buNone/>
            </a:pPr>
            <a:r>
              <a:rPr lang="en-US" b="1" dirty="0" smtClean="0"/>
              <a:t>findMin()</a:t>
            </a:r>
            <a:r>
              <a:rPr lang="en-US" dirty="0" smtClean="0"/>
              <a:t> – search for the min value and return it, but do not remove it</a:t>
            </a:r>
          </a:p>
          <a:p>
            <a:pPr marL="915988" indent="-915988">
              <a:buNone/>
            </a:pPr>
            <a:r>
              <a:rPr lang="en-US" b="1" dirty="0" smtClean="0"/>
              <a:t>delMin()</a:t>
            </a:r>
            <a:r>
              <a:rPr lang="en-US" dirty="0" smtClean="0"/>
              <a:t> – remove and return the minimum value</a:t>
            </a:r>
          </a:p>
          <a:p>
            <a:pPr marL="1938338" indent="-1938338">
              <a:buNone/>
            </a:pPr>
            <a:r>
              <a:rPr lang="en-US" b="1" dirty="0" smtClean="0"/>
              <a:t>isEmpty()</a:t>
            </a:r>
            <a:r>
              <a:rPr lang="en-US" dirty="0" smtClean="0"/>
              <a:t> – return true if heap is empty, false otherwise</a:t>
            </a:r>
          </a:p>
          <a:p>
            <a:pPr marL="915988" indent="-915988">
              <a:buNone/>
            </a:pPr>
            <a:r>
              <a:rPr lang="en-US" b="1" dirty="0" smtClean="0"/>
              <a:t>buildHeap(list)</a:t>
            </a:r>
            <a:r>
              <a:rPr lang="en-US" dirty="0" smtClean="0"/>
              <a:t> – build a heap from a list of values</a:t>
            </a:r>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286389983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215900"/>
            <a:ext cx="9144000" cy="6417972"/>
          </a:xfrm>
          <a:prstGeom prst="rect">
            <a:avLst/>
          </a:prstGeom>
        </p:spPr>
      </p:pic>
    </p:spTree>
    <p:extLst>
      <p:ext uri="{BB962C8B-B14F-4D97-AF65-F5344CB8AC3E}">
        <p14:creationId xmlns:p14="http://schemas.microsoft.com/office/powerpoint/2010/main" val="130125519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6976" y="2313981"/>
            <a:ext cx="8755708" cy="4495328"/>
          </a:xfrm>
          <a:prstGeom prst="rect">
            <a:avLst/>
          </a:prstGeom>
        </p:spPr>
      </p:pic>
      <p:sp>
        <p:nvSpPr>
          <p:cNvPr id="5" name="TextBox 4"/>
          <p:cNvSpPr txBox="1"/>
          <p:nvPr/>
        </p:nvSpPr>
        <p:spPr>
          <a:xfrm>
            <a:off x="432077" y="364040"/>
            <a:ext cx="8337607" cy="1938992"/>
          </a:xfrm>
          <a:prstGeom prst="rect">
            <a:avLst/>
          </a:prstGeom>
          <a:noFill/>
        </p:spPr>
        <p:txBody>
          <a:bodyPr wrap="square" rtlCol="0">
            <a:spAutoFit/>
          </a:bodyPr>
          <a:lstStyle/>
          <a:p>
            <a:r>
              <a:rPr lang="en-US" sz="2400" dirty="0" smtClean="0"/>
              <a:t>To make our binary tree efficient we are going to make the tree as balanced as possible. Balanced trees try to have as equal a levels for both the left and right sub trees.</a:t>
            </a:r>
          </a:p>
          <a:p>
            <a:endParaRPr lang="en-US" sz="2400" dirty="0"/>
          </a:p>
          <a:p>
            <a:r>
              <a:rPr lang="en-US" sz="2400" dirty="0" smtClean="0"/>
              <a:t>We are going to do this with a "Complete binary tree"</a:t>
            </a:r>
            <a:endParaRPr lang="en-US" sz="2400" dirty="0"/>
          </a:p>
        </p:txBody>
      </p:sp>
    </p:spTree>
    <p:extLst>
      <p:ext uri="{BB962C8B-B14F-4D97-AF65-F5344CB8AC3E}">
        <p14:creationId xmlns:p14="http://schemas.microsoft.com/office/powerpoint/2010/main" val="106817450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1505</TotalTime>
  <Words>1509</Words>
  <Application>Microsoft Macintosh PowerPoint</Application>
  <PresentationFormat>On-screen Show (4:3)</PresentationFormat>
  <Paragraphs>263</Paragraphs>
  <Slides>27</Slides>
  <Notes>0</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Binary Heap</vt:lpstr>
      <vt:lpstr>Binary Heap</vt:lpstr>
      <vt:lpstr>PowerPoint Presentation</vt:lpstr>
      <vt:lpstr>Details of priority que</vt:lpstr>
      <vt:lpstr>Our implementation of a  priority queue</vt:lpstr>
      <vt:lpstr>binary heap structure</vt:lpstr>
      <vt:lpstr>We will only be doing a min heap: BinaryHeap ADT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Heap Order Property</vt:lpstr>
      <vt:lpstr>PowerPoint Presentation</vt:lpstr>
      <vt:lpstr>insert(item): we insert at end:</vt:lpstr>
      <vt:lpstr>we can fix this by swapping it with each parent that it is smaller than</vt:lpstr>
      <vt:lpstr>code for percUp and insert</vt:lpstr>
      <vt:lpstr>Now for removing the smallest</vt:lpstr>
      <vt:lpstr>PowerPoint Presentation</vt:lpstr>
      <vt:lpstr>we will swap the 27 with the smallest child as long as the 27 has smaller children</vt:lpstr>
      <vt:lpstr>we will swap the 27 with the smallest child as long as the 27 has smaller children</vt:lpstr>
      <vt:lpstr> this is called percolating down</vt:lpstr>
      <vt:lpstr>the code to delMin() and percDown:</vt:lpstr>
      <vt:lpstr>A trick to build a min heap from a list in O(n) time</vt:lpstr>
      <vt:lpstr>A last note</vt:lpstr>
    </vt:vector>
  </TitlesOfParts>
  <Company>LBCC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Binary Heap</dc:title>
  <dc:creator>Gerry Jenkins</dc:creator>
  <cp:lastModifiedBy>Gerry Jenkins</cp:lastModifiedBy>
  <cp:revision>20</cp:revision>
  <dcterms:created xsi:type="dcterms:W3CDTF">2015-05-20T21:06:21Z</dcterms:created>
  <dcterms:modified xsi:type="dcterms:W3CDTF">2015-05-22T21:15:33Z</dcterms:modified>
</cp:coreProperties>
</file>

<file path=docProps/thumbnail.jpeg>
</file>